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8"/>
  </p:notesMasterIdLst>
  <p:sldIdLst>
    <p:sldId id="256" r:id="rId2"/>
    <p:sldId id="257" r:id="rId3"/>
    <p:sldId id="1559" r:id="rId4"/>
    <p:sldId id="1484" r:id="rId5"/>
    <p:sldId id="1558" r:id="rId6"/>
    <p:sldId id="1483" r:id="rId7"/>
    <p:sldId id="1560" r:id="rId8"/>
    <p:sldId id="1376" r:id="rId9"/>
    <p:sldId id="1561" r:id="rId10"/>
    <p:sldId id="1485" r:id="rId11"/>
    <p:sldId id="1562" r:id="rId12"/>
    <p:sldId id="1381" r:id="rId13"/>
    <p:sldId id="1487" r:id="rId14"/>
    <p:sldId id="1563" r:id="rId15"/>
    <p:sldId id="1489" r:id="rId16"/>
    <p:sldId id="1564" r:id="rId17"/>
    <p:sldId id="1382" r:id="rId18"/>
    <p:sldId id="1565" r:id="rId19"/>
    <p:sldId id="1566" r:id="rId20"/>
    <p:sldId id="1567" r:id="rId21"/>
    <p:sldId id="1568" r:id="rId22"/>
    <p:sldId id="1569" r:id="rId23"/>
    <p:sldId id="610" r:id="rId24"/>
    <p:sldId id="1571" r:id="rId25"/>
    <p:sldId id="1570" r:id="rId26"/>
    <p:sldId id="1572" r:id="rId27"/>
    <p:sldId id="1573" r:id="rId28"/>
    <p:sldId id="1574" r:id="rId29"/>
    <p:sldId id="1498" r:id="rId30"/>
    <p:sldId id="1575" r:id="rId31"/>
    <p:sldId id="1499" r:id="rId32"/>
    <p:sldId id="1500" r:id="rId33"/>
    <p:sldId id="1506" r:id="rId34"/>
    <p:sldId id="1501" r:id="rId35"/>
    <p:sldId id="1576" r:id="rId36"/>
    <p:sldId id="1503" r:id="rId37"/>
    <p:sldId id="1577" r:id="rId38"/>
    <p:sldId id="1504" r:id="rId39"/>
    <p:sldId id="1578" r:id="rId40"/>
    <p:sldId id="1505" r:id="rId41"/>
    <p:sldId id="1579" r:id="rId42"/>
    <p:sldId id="1507" r:id="rId43"/>
    <p:sldId id="1582" r:id="rId44"/>
    <p:sldId id="1580" r:id="rId45"/>
    <p:sldId id="1581" r:id="rId46"/>
    <p:sldId id="1508" r:id="rId47"/>
    <p:sldId id="1509" r:id="rId48"/>
    <p:sldId id="1583" r:id="rId49"/>
    <p:sldId id="1584" r:id="rId50"/>
    <p:sldId id="1531" r:id="rId51"/>
    <p:sldId id="1532" r:id="rId52"/>
    <p:sldId id="1533" r:id="rId53"/>
    <p:sldId id="1585" r:id="rId54"/>
    <p:sldId id="1534" r:id="rId55"/>
    <p:sldId id="1586" r:id="rId56"/>
    <p:sldId id="1535" r:id="rId57"/>
    <p:sldId id="1536" r:id="rId58"/>
    <p:sldId id="1587" r:id="rId59"/>
    <p:sldId id="1512" r:id="rId60"/>
    <p:sldId id="1514" r:id="rId61"/>
    <p:sldId id="1588" r:id="rId62"/>
    <p:sldId id="1589" r:id="rId63"/>
    <p:sldId id="1590" r:id="rId64"/>
    <p:sldId id="1591" r:id="rId65"/>
    <p:sldId id="1592" r:id="rId66"/>
    <p:sldId id="159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3"/>
    <p:restoredTop sz="94670"/>
  </p:normalViewPr>
  <p:slideViewPr>
    <p:cSldViewPr snapToGrid="0">
      <p:cViewPr varScale="1">
        <p:scale>
          <a:sx n="62" d="100"/>
          <a:sy n="62" d="100"/>
        </p:scale>
        <p:origin x="7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63548-6CF2-BC4D-A09A-998CC65E286E}"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70E727-31FC-B240-994F-82DE0ABA5047}" type="slidenum">
              <a:rPr lang="en-US" smtClean="0"/>
              <a:t>‹#›</a:t>
            </a:fld>
            <a:endParaRPr lang="en-US"/>
          </a:p>
        </p:txBody>
      </p:sp>
    </p:spTree>
    <p:extLst>
      <p:ext uri="{BB962C8B-B14F-4D97-AF65-F5344CB8AC3E}">
        <p14:creationId xmlns:p14="http://schemas.microsoft.com/office/powerpoint/2010/main" val="1893049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9AEF297F-EBC6-F506-38FE-1A2FB87F9591}"/>
              </a:ext>
            </a:extLst>
          </p:cNvPr>
          <p:cNvSpPr>
            <a:spLocks noGrp="1" noRot="1" noChangeAspect="1" noChangeArrowheads="1" noTextEdit="1"/>
          </p:cNvSpPr>
          <p:nvPr>
            <p:ph type="sldImg"/>
          </p:nvPr>
        </p:nvSpPr>
        <p:spPr>
          <a:ln/>
        </p:spPr>
      </p:sp>
      <p:sp>
        <p:nvSpPr>
          <p:cNvPr id="150531" name="Rectangle 3">
            <a:extLst>
              <a:ext uri="{FF2B5EF4-FFF2-40B4-BE49-F238E27FC236}">
                <a16:creationId xmlns:a16="http://schemas.microsoft.com/office/drawing/2014/main" id="{CB9CA38F-EB69-CF62-E638-A84E566BA2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B9700801-F1BE-F7DA-9D2B-36CF7C75B3D2}"/>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20D57895-4635-FD89-47E2-D245033D5C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B9700801-F1BE-F7DA-9D2B-36CF7C75B3D2}"/>
              </a:ext>
            </a:extLst>
          </p:cNvPr>
          <p:cNvSpPr>
            <a:spLocks noGrp="1" noRot="1" noChangeAspect="1" noChangeArrowheads="1" noTextEdit="1"/>
          </p:cNvSpPr>
          <p:nvPr>
            <p:ph type="sldImg"/>
          </p:nvPr>
        </p:nvSpPr>
        <p:spPr>
          <a:ln/>
        </p:spPr>
      </p:sp>
      <p:sp>
        <p:nvSpPr>
          <p:cNvPr id="156675" name="Rectangle 3">
            <a:extLst>
              <a:ext uri="{FF2B5EF4-FFF2-40B4-BE49-F238E27FC236}">
                <a16:creationId xmlns:a16="http://schemas.microsoft.com/office/drawing/2014/main" id="{20D57895-4635-FD89-47E2-D245033D5C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5071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369DD29C-D763-F25F-8D64-9F6BE71D9935}"/>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a:spcBef>
                <a:spcPct val="30000"/>
              </a:spcBef>
              <a:defRPr sz="1200">
                <a:solidFill>
                  <a:schemeClr val="tx1"/>
                </a:solidFill>
                <a:latin typeface="Times New Roman" panose="02020603050405020304" pitchFamily="18" charset="0"/>
              </a:defRPr>
            </a:lvl1pPr>
            <a:lvl2pPr marL="742950" indent="-285750" defTabSz="928688">
              <a:spcBef>
                <a:spcPct val="30000"/>
              </a:spcBef>
              <a:defRPr sz="1200">
                <a:solidFill>
                  <a:schemeClr val="tx1"/>
                </a:solidFill>
                <a:latin typeface="Times New Roman" panose="02020603050405020304" pitchFamily="18" charset="0"/>
              </a:defRPr>
            </a:lvl2pPr>
            <a:lvl3pPr marL="1143000" indent="-228600" defTabSz="928688">
              <a:spcBef>
                <a:spcPct val="30000"/>
              </a:spcBef>
              <a:defRPr sz="1200">
                <a:solidFill>
                  <a:schemeClr val="tx1"/>
                </a:solidFill>
                <a:latin typeface="Times New Roman" panose="02020603050405020304" pitchFamily="18" charset="0"/>
              </a:defRPr>
            </a:lvl3pPr>
            <a:lvl4pPr marL="1600200" indent="-228600" defTabSz="928688">
              <a:spcBef>
                <a:spcPct val="30000"/>
              </a:spcBef>
              <a:defRPr sz="1200">
                <a:solidFill>
                  <a:schemeClr val="tx1"/>
                </a:solidFill>
                <a:latin typeface="Times New Roman" panose="02020603050405020304" pitchFamily="18" charset="0"/>
              </a:defRPr>
            </a:lvl4pPr>
            <a:lvl5pPr marL="2057400" indent="-228600" defTabSz="928688">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45A570C-3AA6-CC4D-8925-4D683C53F9A0}" type="slidenum">
              <a:rPr lang="en-US" altLang="en-US"/>
              <a:pPr algn="r">
                <a:spcBef>
                  <a:spcPct val="0"/>
                </a:spcBef>
              </a:pPr>
              <a:t>15</a:t>
            </a:fld>
            <a:endParaRPr lang="en-US" altLang="en-US"/>
          </a:p>
        </p:txBody>
      </p:sp>
      <p:sp>
        <p:nvSpPr>
          <p:cNvPr id="157699" name="Rectangle 2">
            <a:extLst>
              <a:ext uri="{FF2B5EF4-FFF2-40B4-BE49-F238E27FC236}">
                <a16:creationId xmlns:a16="http://schemas.microsoft.com/office/drawing/2014/main" id="{DDCBA154-3BE6-939F-B29D-A6FD06A94805}"/>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40C8BED4-514A-0FE7-6713-0E87E31796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369DD29C-D763-F25F-8D64-9F6BE71D9935}"/>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a:spcBef>
                <a:spcPct val="30000"/>
              </a:spcBef>
              <a:defRPr sz="1200">
                <a:solidFill>
                  <a:schemeClr val="tx1"/>
                </a:solidFill>
                <a:latin typeface="Times New Roman" panose="02020603050405020304" pitchFamily="18" charset="0"/>
              </a:defRPr>
            </a:lvl1pPr>
            <a:lvl2pPr marL="742950" indent="-285750" defTabSz="928688">
              <a:spcBef>
                <a:spcPct val="30000"/>
              </a:spcBef>
              <a:defRPr sz="1200">
                <a:solidFill>
                  <a:schemeClr val="tx1"/>
                </a:solidFill>
                <a:latin typeface="Times New Roman" panose="02020603050405020304" pitchFamily="18" charset="0"/>
              </a:defRPr>
            </a:lvl2pPr>
            <a:lvl3pPr marL="1143000" indent="-228600" defTabSz="928688">
              <a:spcBef>
                <a:spcPct val="30000"/>
              </a:spcBef>
              <a:defRPr sz="1200">
                <a:solidFill>
                  <a:schemeClr val="tx1"/>
                </a:solidFill>
                <a:latin typeface="Times New Roman" panose="02020603050405020304" pitchFamily="18" charset="0"/>
              </a:defRPr>
            </a:lvl3pPr>
            <a:lvl4pPr marL="1600200" indent="-228600" defTabSz="928688">
              <a:spcBef>
                <a:spcPct val="30000"/>
              </a:spcBef>
              <a:defRPr sz="1200">
                <a:solidFill>
                  <a:schemeClr val="tx1"/>
                </a:solidFill>
                <a:latin typeface="Times New Roman" panose="02020603050405020304" pitchFamily="18" charset="0"/>
              </a:defRPr>
            </a:lvl4pPr>
            <a:lvl5pPr marL="2057400" indent="-228600" defTabSz="928688">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45A570C-3AA6-CC4D-8925-4D683C53F9A0}" type="slidenum">
              <a:rPr lang="en-US" altLang="en-US"/>
              <a:pPr algn="r">
                <a:spcBef>
                  <a:spcPct val="0"/>
                </a:spcBef>
              </a:pPr>
              <a:t>16</a:t>
            </a:fld>
            <a:endParaRPr lang="en-US" altLang="en-US"/>
          </a:p>
        </p:txBody>
      </p:sp>
      <p:sp>
        <p:nvSpPr>
          <p:cNvPr id="157699" name="Rectangle 2">
            <a:extLst>
              <a:ext uri="{FF2B5EF4-FFF2-40B4-BE49-F238E27FC236}">
                <a16:creationId xmlns:a16="http://schemas.microsoft.com/office/drawing/2014/main" id="{DDCBA154-3BE6-939F-B29D-A6FD06A94805}"/>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40C8BED4-514A-0FE7-6713-0E87E31796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0378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4658CC0F-5009-9897-FB4B-93C63E77432B}"/>
              </a:ext>
            </a:extLst>
          </p:cNvPr>
          <p:cNvSpPr>
            <a:spLocks noGrp="1" noRot="1" noChangeAspect="1" noChangeArrowheads="1" noTextEdit="1"/>
          </p:cNvSpPr>
          <p:nvPr>
            <p:ph type="sldImg"/>
          </p:nvPr>
        </p:nvSpPr>
        <p:spPr>
          <a:ln/>
        </p:spPr>
      </p:sp>
      <p:sp>
        <p:nvSpPr>
          <p:cNvPr id="158723" name="Rectangle 3">
            <a:extLst>
              <a:ext uri="{FF2B5EF4-FFF2-40B4-BE49-F238E27FC236}">
                <a16:creationId xmlns:a16="http://schemas.microsoft.com/office/drawing/2014/main" id="{EC3CD0A5-7B6B-39DB-5B6E-E250C1D578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2957BB-E313-4345-92B5-A9BEA03D221C}" type="slidenum">
              <a:rPr lang="en-US" altLang="zh-CN">
                <a:solidFill>
                  <a:prstClr val="black"/>
                </a:solidFill>
              </a:rPr>
              <a:pPr>
                <a:spcBef>
                  <a:spcPct val="0"/>
                </a:spcBef>
              </a:pPr>
              <a:t>23</a:t>
            </a:fld>
            <a:endParaRPr lang="en-US" altLang="zh-CN">
              <a:solidFill>
                <a:prstClr val="black"/>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59303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42FBE8-A3A2-43F2-B19B-F5FFD64BB8D4}" type="slidenum">
              <a:rPr lang="en-US" altLang="zh-CN">
                <a:solidFill>
                  <a:prstClr val="black"/>
                </a:solidFill>
              </a:rPr>
              <a:pPr>
                <a:spcBef>
                  <a:spcPct val="0"/>
                </a:spcBef>
              </a:pPr>
              <a:t>24</a:t>
            </a:fld>
            <a:endParaRPr lang="en-US" altLang="zh-CN">
              <a:solidFill>
                <a:prstClr val="black"/>
              </a:solidFill>
            </a:endParaRPr>
          </a:p>
        </p:txBody>
      </p:sp>
    </p:spTree>
    <p:extLst>
      <p:ext uri="{BB962C8B-B14F-4D97-AF65-F5344CB8AC3E}">
        <p14:creationId xmlns:p14="http://schemas.microsoft.com/office/powerpoint/2010/main" val="341423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B43EC6FE-8103-F91A-39C7-6E5C876CF476}"/>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621503B2-467F-2481-9FD9-591975994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B43EC6FE-8103-F91A-39C7-6E5C876CF476}"/>
              </a:ext>
            </a:extLst>
          </p:cNvPr>
          <p:cNvSpPr>
            <a:spLocks noGrp="1" noRot="1" noChangeAspect="1" noChangeArrowheads="1" noTextEdit="1"/>
          </p:cNvSpPr>
          <p:nvPr>
            <p:ph type="sldImg"/>
          </p:nvPr>
        </p:nvSpPr>
        <p:spPr>
          <a:ln/>
        </p:spPr>
      </p:sp>
      <p:sp>
        <p:nvSpPr>
          <p:cNvPr id="168963" name="Rectangle 3">
            <a:extLst>
              <a:ext uri="{FF2B5EF4-FFF2-40B4-BE49-F238E27FC236}">
                <a16:creationId xmlns:a16="http://schemas.microsoft.com/office/drawing/2014/main" id="{621503B2-467F-2481-9FD9-5919759941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15874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B1783068-BA27-DC8D-C841-5A1AC3457B4B}"/>
              </a:ext>
            </a:extLst>
          </p:cNvPr>
          <p:cNvSpPr>
            <a:spLocks noGrp="1" noRot="1" noChangeAspect="1" noChangeArrowheads="1" noTextEdit="1"/>
          </p:cNvSpPr>
          <p:nvPr>
            <p:ph type="sldImg"/>
          </p:nvPr>
        </p:nvSpPr>
        <p:spPr>
          <a:ln/>
        </p:spPr>
      </p:sp>
      <p:sp>
        <p:nvSpPr>
          <p:cNvPr id="169987" name="Rectangle 3">
            <a:extLst>
              <a:ext uri="{FF2B5EF4-FFF2-40B4-BE49-F238E27FC236}">
                <a16:creationId xmlns:a16="http://schemas.microsoft.com/office/drawing/2014/main" id="{3F550FE2-9562-3EA2-B586-F7E7390B51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0F2FA7EE-5AB5-8EB7-1E9E-38ED46F75397}"/>
              </a:ext>
            </a:extLst>
          </p:cNvPr>
          <p:cNvSpPr>
            <a:spLocks noGrp="1" noRot="1" noChangeAspect="1" noChangeArrowheads="1" noTextEdit="1"/>
          </p:cNvSpPr>
          <p:nvPr>
            <p:ph type="sldImg"/>
          </p:nvPr>
        </p:nvSpPr>
        <p:spPr>
          <a:ln/>
        </p:spPr>
      </p:sp>
      <p:sp>
        <p:nvSpPr>
          <p:cNvPr id="151555" name="Rectangle 3">
            <a:extLst>
              <a:ext uri="{FF2B5EF4-FFF2-40B4-BE49-F238E27FC236}">
                <a16:creationId xmlns:a16="http://schemas.microsoft.com/office/drawing/2014/main" id="{17190701-E064-0EA9-FE56-341B52BF39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575993F-9A81-515D-545E-32C0745233FE}"/>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3C578474-0027-6CFA-97D5-7637B51F88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E86E0A7C-11AA-8D95-CB7C-8BA30CC70A3C}"/>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a:spcBef>
                <a:spcPct val="30000"/>
              </a:spcBef>
              <a:defRPr sz="1200">
                <a:solidFill>
                  <a:schemeClr val="tx1"/>
                </a:solidFill>
                <a:latin typeface="Times New Roman" panose="02020603050405020304" pitchFamily="18" charset="0"/>
              </a:defRPr>
            </a:lvl1pPr>
            <a:lvl2pPr marL="742950" indent="-285750" defTabSz="928688">
              <a:spcBef>
                <a:spcPct val="30000"/>
              </a:spcBef>
              <a:defRPr sz="1200">
                <a:solidFill>
                  <a:schemeClr val="tx1"/>
                </a:solidFill>
                <a:latin typeface="Times New Roman" panose="02020603050405020304" pitchFamily="18" charset="0"/>
              </a:defRPr>
            </a:lvl2pPr>
            <a:lvl3pPr marL="1143000" indent="-228600" defTabSz="928688">
              <a:spcBef>
                <a:spcPct val="30000"/>
              </a:spcBef>
              <a:defRPr sz="1200">
                <a:solidFill>
                  <a:schemeClr val="tx1"/>
                </a:solidFill>
                <a:latin typeface="Times New Roman" panose="02020603050405020304" pitchFamily="18" charset="0"/>
              </a:defRPr>
            </a:lvl3pPr>
            <a:lvl4pPr marL="1600200" indent="-228600" defTabSz="928688">
              <a:spcBef>
                <a:spcPct val="30000"/>
              </a:spcBef>
              <a:defRPr sz="1200">
                <a:solidFill>
                  <a:schemeClr val="tx1"/>
                </a:solidFill>
                <a:latin typeface="Times New Roman" panose="02020603050405020304" pitchFamily="18" charset="0"/>
              </a:defRPr>
            </a:lvl4pPr>
            <a:lvl5pPr marL="2057400" indent="-228600" defTabSz="928688">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8E448281-5275-6345-897F-2C6607DA9B94}" type="slidenum">
              <a:rPr lang="en-US" altLang="en-US"/>
              <a:pPr algn="r">
                <a:spcBef>
                  <a:spcPct val="0"/>
                </a:spcBef>
              </a:pPr>
              <a:t>33</a:t>
            </a:fld>
            <a:endParaRPr lang="en-US" altLang="en-US"/>
          </a:p>
        </p:txBody>
      </p:sp>
      <p:sp>
        <p:nvSpPr>
          <p:cNvPr id="172035" name="Rectangle 2">
            <a:extLst>
              <a:ext uri="{FF2B5EF4-FFF2-40B4-BE49-F238E27FC236}">
                <a16:creationId xmlns:a16="http://schemas.microsoft.com/office/drawing/2014/main" id="{47EBDDC4-849E-E117-0D3D-B656861F35A8}"/>
              </a:ext>
            </a:extLst>
          </p:cNvPr>
          <p:cNvSpPr>
            <a:spLocks noGrp="1" noRot="1" noChangeAspect="1" noChangeArrowheads="1" noTextEdit="1"/>
          </p:cNvSpPr>
          <p:nvPr>
            <p:ph type="sldImg"/>
          </p:nvPr>
        </p:nvSpPr>
        <p:spPr>
          <a:ln/>
        </p:spPr>
      </p:sp>
      <p:sp>
        <p:nvSpPr>
          <p:cNvPr id="172036" name="Rectangle 3">
            <a:extLst>
              <a:ext uri="{FF2B5EF4-FFF2-40B4-BE49-F238E27FC236}">
                <a16:creationId xmlns:a16="http://schemas.microsoft.com/office/drawing/2014/main" id="{F731821A-A3FF-FEBA-A88C-1C5DD8D805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46B391B5-8482-1116-AAD2-96F6288182BB}"/>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CEEE76F8-A055-367F-034C-1C13965AEF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2E03696B-6990-BE84-F5B3-41D3C79BC728}"/>
              </a:ext>
            </a:extLst>
          </p:cNvPr>
          <p:cNvSpPr>
            <a:spLocks noGrp="1" noRot="1" noChangeAspect="1" noChangeArrowheads="1" noTextEdit="1"/>
          </p:cNvSpPr>
          <p:nvPr>
            <p:ph type="sldImg"/>
          </p:nvPr>
        </p:nvSpPr>
        <p:spPr>
          <a:ln/>
        </p:spPr>
      </p:sp>
      <p:sp>
        <p:nvSpPr>
          <p:cNvPr id="174083" name="Rectangle 3">
            <a:extLst>
              <a:ext uri="{FF2B5EF4-FFF2-40B4-BE49-F238E27FC236}">
                <a16:creationId xmlns:a16="http://schemas.microsoft.com/office/drawing/2014/main" id="{EFDBD149-23D4-8206-7553-CAE5021761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4FA5CC4F-2A4C-94EF-7DFE-0CB797F819BB}"/>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2F504DFD-84D9-855D-E060-F5DDEC336E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4FA5CC4F-2A4C-94EF-7DFE-0CB797F819BB}"/>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2F504DFD-84D9-855D-E060-F5DDEC336E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96104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37440619-5603-93D3-86E0-AA084B851E62}"/>
              </a:ext>
            </a:extLst>
          </p:cNvPr>
          <p:cNvSpPr>
            <a:spLocks noGrp="1" noRot="1" noChangeAspect="1" noChangeArrowheads="1" noTextEdit="1"/>
          </p:cNvSpPr>
          <p:nvPr>
            <p:ph type="sldImg"/>
          </p:nvPr>
        </p:nvSpPr>
        <p:spPr>
          <a:ln/>
        </p:spPr>
      </p:sp>
      <p:sp>
        <p:nvSpPr>
          <p:cNvPr id="176131" name="Rectangle 3">
            <a:extLst>
              <a:ext uri="{FF2B5EF4-FFF2-40B4-BE49-F238E27FC236}">
                <a16:creationId xmlns:a16="http://schemas.microsoft.com/office/drawing/2014/main" id="{E4BFF34D-72A4-FDB8-B940-40B26ACF6A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A2F5FB50-2CF4-9492-4F08-FA1EBAEDA6C6}"/>
              </a:ext>
            </a:extLst>
          </p:cNvPr>
          <p:cNvSpPr>
            <a:spLocks noGrp="1" noRot="1" noChangeAspect="1" noChangeArrowheads="1" noTextEdit="1"/>
          </p:cNvSpPr>
          <p:nvPr>
            <p:ph type="sldImg"/>
          </p:nvPr>
        </p:nvSpPr>
        <p:spPr>
          <a:ln/>
        </p:spPr>
      </p:sp>
      <p:sp>
        <p:nvSpPr>
          <p:cNvPr id="177155" name="Rectangle 3">
            <a:extLst>
              <a:ext uri="{FF2B5EF4-FFF2-40B4-BE49-F238E27FC236}">
                <a16:creationId xmlns:a16="http://schemas.microsoft.com/office/drawing/2014/main" id="{A29C76DA-CEF7-7F6B-147F-51C7DD0A98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D3EBF128-EDF8-A401-9E28-D91AB00628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defRPr>
            </a:lvl1pPr>
            <a:lvl2pPr marL="741363" indent="-284163" defTabSz="920750">
              <a:spcBef>
                <a:spcPct val="30000"/>
              </a:spcBef>
              <a:defRPr sz="1200">
                <a:solidFill>
                  <a:schemeClr val="tx1"/>
                </a:solidFill>
                <a:latin typeface="Times New Roman" panose="02020603050405020304" pitchFamily="18" charset="0"/>
              </a:defRPr>
            </a:lvl2pPr>
            <a:lvl3pPr marL="1141413" indent="-227013" defTabSz="920750">
              <a:spcBef>
                <a:spcPct val="30000"/>
              </a:spcBef>
              <a:defRPr sz="1200">
                <a:solidFill>
                  <a:schemeClr val="tx1"/>
                </a:solidFill>
                <a:latin typeface="Times New Roman" panose="02020603050405020304" pitchFamily="18" charset="0"/>
              </a:defRPr>
            </a:lvl3pPr>
            <a:lvl4pPr marL="1598613" indent="-227013" defTabSz="920750">
              <a:spcBef>
                <a:spcPct val="30000"/>
              </a:spcBef>
              <a:defRPr sz="1200">
                <a:solidFill>
                  <a:schemeClr val="tx1"/>
                </a:solidFill>
                <a:latin typeface="Times New Roman" panose="02020603050405020304" pitchFamily="18" charset="0"/>
              </a:defRPr>
            </a:lvl4pPr>
            <a:lvl5pPr marL="2055813" indent="-227013" defTabSz="920750">
              <a:spcBef>
                <a:spcPct val="30000"/>
              </a:spcBef>
              <a:defRPr sz="1200">
                <a:solidFill>
                  <a:schemeClr val="tx1"/>
                </a:solidFill>
                <a:latin typeface="Times New Roman" panose="02020603050405020304" pitchFamily="18" charset="0"/>
              </a:defRPr>
            </a:lvl5pPr>
            <a:lvl6pPr marL="2513013" indent="-227013" defTabSz="920750" eaLnBrk="0" fontAlgn="base" hangingPunct="0">
              <a:spcBef>
                <a:spcPct val="30000"/>
              </a:spcBef>
              <a:spcAft>
                <a:spcPct val="0"/>
              </a:spcAft>
              <a:defRPr sz="1200">
                <a:solidFill>
                  <a:schemeClr val="tx1"/>
                </a:solidFill>
                <a:latin typeface="Times New Roman" panose="02020603050405020304" pitchFamily="18" charset="0"/>
              </a:defRPr>
            </a:lvl6pPr>
            <a:lvl7pPr marL="2970213" indent="-227013" defTabSz="920750" eaLnBrk="0" fontAlgn="base" hangingPunct="0">
              <a:spcBef>
                <a:spcPct val="30000"/>
              </a:spcBef>
              <a:spcAft>
                <a:spcPct val="0"/>
              </a:spcAft>
              <a:defRPr sz="1200">
                <a:solidFill>
                  <a:schemeClr val="tx1"/>
                </a:solidFill>
                <a:latin typeface="Times New Roman" panose="02020603050405020304" pitchFamily="18" charset="0"/>
              </a:defRPr>
            </a:lvl7pPr>
            <a:lvl8pPr marL="3427413" indent="-227013" defTabSz="920750" eaLnBrk="0" fontAlgn="base" hangingPunct="0">
              <a:spcBef>
                <a:spcPct val="30000"/>
              </a:spcBef>
              <a:spcAft>
                <a:spcPct val="0"/>
              </a:spcAft>
              <a:defRPr sz="1200">
                <a:solidFill>
                  <a:schemeClr val="tx1"/>
                </a:solidFill>
                <a:latin typeface="Times New Roman" panose="02020603050405020304" pitchFamily="18" charset="0"/>
              </a:defRPr>
            </a:lvl8pPr>
            <a:lvl9pPr marL="3884613" indent="-227013" defTabSz="92075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E198969-EFB5-8041-8853-1EDF4D0011FB}" type="slidenum">
              <a:rPr lang="en-US" altLang="en-US">
                <a:solidFill>
                  <a:srgbClr val="000000"/>
                </a:solidFill>
              </a:rPr>
              <a:pPr>
                <a:spcBef>
                  <a:spcPct val="0"/>
                </a:spcBef>
              </a:pPr>
              <a:t>44</a:t>
            </a:fld>
            <a:endParaRPr lang="en-US" altLang="en-US">
              <a:solidFill>
                <a:srgbClr val="000000"/>
              </a:solidFill>
            </a:endParaRPr>
          </a:p>
        </p:txBody>
      </p:sp>
      <p:sp>
        <p:nvSpPr>
          <p:cNvPr id="178179" name="Rectangle 2">
            <a:extLst>
              <a:ext uri="{FF2B5EF4-FFF2-40B4-BE49-F238E27FC236}">
                <a16:creationId xmlns:a16="http://schemas.microsoft.com/office/drawing/2014/main" id="{9A1D158E-4B73-FFAB-3727-76AE7898327B}"/>
              </a:ext>
            </a:extLst>
          </p:cNvPr>
          <p:cNvSpPr>
            <a:spLocks noGrp="1" noRot="1" noChangeAspect="1" noChangeArrowheads="1" noTextEdit="1"/>
          </p:cNvSpPr>
          <p:nvPr>
            <p:ph type="sldImg"/>
          </p:nvPr>
        </p:nvSpPr>
        <p:spPr>
          <a:xfrm>
            <a:off x="717550" y="1162050"/>
            <a:ext cx="5575300" cy="3136900"/>
          </a:xfrm>
          <a:ln/>
        </p:spPr>
      </p:sp>
      <p:sp>
        <p:nvSpPr>
          <p:cNvPr id="178180" name="Rectangle 3">
            <a:extLst>
              <a:ext uri="{FF2B5EF4-FFF2-40B4-BE49-F238E27FC236}">
                <a16:creationId xmlns:a16="http://schemas.microsoft.com/office/drawing/2014/main" id="{29788C4D-1E9E-E63B-41B5-8C59C12D7E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26394954-8F1F-3409-CFC4-4841C5CE9918}"/>
              </a:ext>
            </a:extLst>
          </p:cNvPr>
          <p:cNvSpPr>
            <a:spLocks noGrp="1" noRot="1" noChangeAspect="1" noChangeArrowheads="1" noTextEdit="1"/>
          </p:cNvSpPr>
          <p:nvPr>
            <p:ph type="sldImg"/>
          </p:nvPr>
        </p:nvSpPr>
        <p:spPr>
          <a:ln/>
        </p:spPr>
      </p:sp>
      <p:sp>
        <p:nvSpPr>
          <p:cNvPr id="179203" name="Rectangle 3">
            <a:extLst>
              <a:ext uri="{FF2B5EF4-FFF2-40B4-BE49-F238E27FC236}">
                <a16:creationId xmlns:a16="http://schemas.microsoft.com/office/drawing/2014/main" id="{7A81ACC0-107F-F184-C17D-5A4AFA2DA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6A710205-AD37-635E-B5C2-B4C3CC1862D4}"/>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72EEC58F-FFBD-F6CE-A3FE-9C50FA228E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A75B4C00-3A48-4A81-5C4C-522AFD7D8881}"/>
              </a:ext>
            </a:extLst>
          </p:cNvPr>
          <p:cNvSpPr>
            <a:spLocks noGrp="1" noRot="1" noChangeAspect="1" noChangeArrowheads="1" noTextEdit="1"/>
          </p:cNvSpPr>
          <p:nvPr>
            <p:ph type="sldImg"/>
          </p:nvPr>
        </p:nvSpPr>
        <p:spPr>
          <a:ln/>
        </p:spPr>
      </p:sp>
      <p:sp>
        <p:nvSpPr>
          <p:cNvPr id="180227" name="Rectangle 3">
            <a:extLst>
              <a:ext uri="{FF2B5EF4-FFF2-40B4-BE49-F238E27FC236}">
                <a16:creationId xmlns:a16="http://schemas.microsoft.com/office/drawing/2014/main" id="{63FD466F-0C0C-29F1-66FE-91DAFD4179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4D3C1819-9283-32B5-D97D-FF2A964DC097}"/>
              </a:ext>
            </a:extLst>
          </p:cNvPr>
          <p:cNvSpPr>
            <a:spLocks noGrp="1" noRot="1" noChangeAspect="1" noChangeArrowheads="1" noTextEdit="1"/>
          </p:cNvSpPr>
          <p:nvPr>
            <p:ph type="sldImg"/>
          </p:nvPr>
        </p:nvSpPr>
        <p:spPr>
          <a:ln/>
        </p:spPr>
      </p:sp>
      <p:sp>
        <p:nvSpPr>
          <p:cNvPr id="181251" name="Rectangle 3">
            <a:extLst>
              <a:ext uri="{FF2B5EF4-FFF2-40B4-BE49-F238E27FC236}">
                <a16:creationId xmlns:a16="http://schemas.microsoft.com/office/drawing/2014/main" id="{7EDB0AD7-C6F6-5504-B271-72DB284516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4D3C1819-9283-32B5-D97D-FF2A964DC097}"/>
              </a:ext>
            </a:extLst>
          </p:cNvPr>
          <p:cNvSpPr>
            <a:spLocks noGrp="1" noRot="1" noChangeAspect="1" noChangeArrowheads="1" noTextEdit="1"/>
          </p:cNvSpPr>
          <p:nvPr>
            <p:ph type="sldImg"/>
          </p:nvPr>
        </p:nvSpPr>
        <p:spPr>
          <a:ln/>
        </p:spPr>
      </p:sp>
      <p:sp>
        <p:nvSpPr>
          <p:cNvPr id="181251" name="Rectangle 3">
            <a:extLst>
              <a:ext uri="{FF2B5EF4-FFF2-40B4-BE49-F238E27FC236}">
                <a16:creationId xmlns:a16="http://schemas.microsoft.com/office/drawing/2014/main" id="{7EDB0AD7-C6F6-5504-B271-72DB284516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48881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939C3243-2E6C-EF86-8380-9E9905503A89}"/>
              </a:ext>
            </a:extLst>
          </p:cNvPr>
          <p:cNvSpPr>
            <a:spLocks noGrp="1" noRot="1" noChangeAspect="1" noChangeArrowheads="1" noTextEdit="1"/>
          </p:cNvSpPr>
          <p:nvPr>
            <p:ph type="sldImg"/>
          </p:nvPr>
        </p:nvSpPr>
        <p:spPr>
          <a:ln/>
        </p:spPr>
      </p:sp>
      <p:sp>
        <p:nvSpPr>
          <p:cNvPr id="183299" name="Rectangle 3">
            <a:extLst>
              <a:ext uri="{FF2B5EF4-FFF2-40B4-BE49-F238E27FC236}">
                <a16:creationId xmlns:a16="http://schemas.microsoft.com/office/drawing/2014/main" id="{8976B99A-62AE-AFA5-414F-5657C6BC3A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527E171A-DF49-8E31-4BFC-B8D0C20F9291}"/>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386E6A1D-1C70-0447-CEF1-840DB9EB03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5E0F1AEF-E37B-755C-4ABE-BAE5060B1658}"/>
              </a:ext>
            </a:extLst>
          </p:cNvPr>
          <p:cNvSpPr>
            <a:spLocks noGrp="1" noRot="1" noChangeAspect="1" noChangeArrowheads="1" noTextEdit="1"/>
          </p:cNvSpPr>
          <p:nvPr>
            <p:ph type="sldImg"/>
          </p:nvPr>
        </p:nvSpPr>
        <p:spPr>
          <a:ln/>
        </p:spPr>
      </p:sp>
      <p:sp>
        <p:nvSpPr>
          <p:cNvPr id="185347" name="Rectangle 3">
            <a:extLst>
              <a:ext uri="{FF2B5EF4-FFF2-40B4-BE49-F238E27FC236}">
                <a16:creationId xmlns:a16="http://schemas.microsoft.com/office/drawing/2014/main" id="{E3DBCAE6-19AB-B05C-8BE3-F282FBA0D6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5E0F1AEF-E37B-755C-4ABE-BAE5060B1658}"/>
              </a:ext>
            </a:extLst>
          </p:cNvPr>
          <p:cNvSpPr>
            <a:spLocks noGrp="1" noRot="1" noChangeAspect="1" noChangeArrowheads="1" noTextEdit="1"/>
          </p:cNvSpPr>
          <p:nvPr>
            <p:ph type="sldImg"/>
          </p:nvPr>
        </p:nvSpPr>
        <p:spPr>
          <a:ln/>
        </p:spPr>
      </p:sp>
      <p:sp>
        <p:nvSpPr>
          <p:cNvPr id="185347" name="Rectangle 3">
            <a:extLst>
              <a:ext uri="{FF2B5EF4-FFF2-40B4-BE49-F238E27FC236}">
                <a16:creationId xmlns:a16="http://schemas.microsoft.com/office/drawing/2014/main" id="{E3DBCAE6-19AB-B05C-8BE3-F282FBA0D6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78487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097B79A8-4F3F-E5AB-B42E-8F049EA3DCA8}"/>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66691CC9-48EA-1B74-8B48-02633A5551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097B79A8-4F3F-E5AB-B42E-8F049EA3DCA8}"/>
              </a:ext>
            </a:extLst>
          </p:cNvPr>
          <p:cNvSpPr>
            <a:spLocks noGrp="1" noRot="1" noChangeAspect="1" noChangeArrowheads="1" noTextEdit="1"/>
          </p:cNvSpPr>
          <p:nvPr>
            <p:ph type="sldImg"/>
          </p:nvPr>
        </p:nvSpPr>
        <p:spPr>
          <a:ln/>
        </p:spPr>
      </p:sp>
      <p:sp>
        <p:nvSpPr>
          <p:cNvPr id="186371" name="Rectangle 3">
            <a:extLst>
              <a:ext uri="{FF2B5EF4-FFF2-40B4-BE49-F238E27FC236}">
                <a16:creationId xmlns:a16="http://schemas.microsoft.com/office/drawing/2014/main" id="{66691CC9-48EA-1B74-8B48-02633A5551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4819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98252E20-D5AD-B7AF-9138-30BE7B4FEC82}"/>
              </a:ext>
            </a:extLst>
          </p:cNvPr>
          <p:cNvSpPr>
            <a:spLocks noGrp="1" noRot="1" noChangeAspect="1" noChangeArrowheads="1" noTextEdit="1"/>
          </p:cNvSpPr>
          <p:nvPr>
            <p:ph type="sldImg"/>
          </p:nvPr>
        </p:nvSpPr>
        <p:spPr>
          <a:ln/>
        </p:spPr>
      </p:sp>
      <p:sp>
        <p:nvSpPr>
          <p:cNvPr id="187395" name="Rectangle 3">
            <a:extLst>
              <a:ext uri="{FF2B5EF4-FFF2-40B4-BE49-F238E27FC236}">
                <a16:creationId xmlns:a16="http://schemas.microsoft.com/office/drawing/2014/main" id="{DE283873-B901-601C-31C5-3EC6448002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6A710205-AD37-635E-B5C2-B4C3CC1862D4}"/>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72EEC58F-FFBD-F6CE-A3FE-9C50FA228E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66273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2A12575A-B892-D08C-5BF9-45B064EC0A79}"/>
              </a:ext>
            </a:extLst>
          </p:cNvPr>
          <p:cNvSpPr>
            <a:spLocks noGrp="1" noRot="1" noChangeAspect="1" noChangeArrowheads="1" noTextEdit="1"/>
          </p:cNvSpPr>
          <p:nvPr>
            <p:ph type="sldImg"/>
          </p:nvPr>
        </p:nvSpPr>
        <p:spPr>
          <a:ln/>
        </p:spPr>
      </p:sp>
      <p:sp>
        <p:nvSpPr>
          <p:cNvPr id="188419" name="Rectangle 3">
            <a:extLst>
              <a:ext uri="{FF2B5EF4-FFF2-40B4-BE49-F238E27FC236}">
                <a16:creationId xmlns:a16="http://schemas.microsoft.com/office/drawing/2014/main" id="{42746212-FB64-B5EC-B67B-E56FBA2D3F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53086F42-9057-B02E-8C6F-39E15D3909BB}"/>
              </a:ext>
            </a:extLst>
          </p:cNvPr>
          <p:cNvSpPr>
            <a:spLocks noGrp="1" noRot="1" noChangeAspect="1" noChangeArrowheads="1" noTextEdit="1"/>
          </p:cNvSpPr>
          <p:nvPr>
            <p:ph type="sldImg"/>
          </p:nvPr>
        </p:nvSpPr>
        <p:spPr>
          <a:xfrm>
            <a:off x="407988" y="698500"/>
            <a:ext cx="6196012" cy="3486150"/>
          </a:xfrm>
          <a:ln/>
        </p:spPr>
      </p:sp>
      <p:sp>
        <p:nvSpPr>
          <p:cNvPr id="190467" name="Rectangle 3">
            <a:extLst>
              <a:ext uri="{FF2B5EF4-FFF2-40B4-BE49-F238E27FC236}">
                <a16:creationId xmlns:a16="http://schemas.microsoft.com/office/drawing/2014/main" id="{0675284D-B94C-BB9C-FBD3-BC7F8B795B4B}"/>
              </a:ext>
            </a:extLst>
          </p:cNvPr>
          <p:cNvSpPr>
            <a:spLocks noGrp="1" noChangeArrowheads="1"/>
          </p:cNvSpPr>
          <p:nvPr>
            <p:ph type="body" idx="1"/>
          </p:nvPr>
        </p:nvSpPr>
        <p:spPr>
          <a:xfrm>
            <a:off x="701675" y="4416425"/>
            <a:ext cx="560705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F90E8E39-E514-EF16-ADDF-94DD390FB0E8}"/>
              </a:ext>
            </a:extLst>
          </p:cNvPr>
          <p:cNvSpPr>
            <a:spLocks noGrp="1" noRot="1" noChangeAspect="1" noChangeArrowheads="1" noTextEdit="1"/>
          </p:cNvSpPr>
          <p:nvPr>
            <p:ph type="sldImg"/>
          </p:nvPr>
        </p:nvSpPr>
        <p:spPr>
          <a:xfrm>
            <a:off x="407988" y="698500"/>
            <a:ext cx="6196012" cy="3486150"/>
          </a:xfrm>
          <a:ln/>
        </p:spPr>
      </p:sp>
      <p:sp>
        <p:nvSpPr>
          <p:cNvPr id="191491" name="Rectangle 3">
            <a:extLst>
              <a:ext uri="{FF2B5EF4-FFF2-40B4-BE49-F238E27FC236}">
                <a16:creationId xmlns:a16="http://schemas.microsoft.com/office/drawing/2014/main" id="{D3D9AEE9-74B1-5C37-43C3-2A155E26A6C5}"/>
              </a:ext>
            </a:extLst>
          </p:cNvPr>
          <p:cNvSpPr>
            <a:spLocks noGrp="1" noChangeArrowheads="1"/>
          </p:cNvSpPr>
          <p:nvPr>
            <p:ph type="body" idx="1"/>
          </p:nvPr>
        </p:nvSpPr>
        <p:spPr>
          <a:xfrm>
            <a:off x="701675" y="4416425"/>
            <a:ext cx="5607050"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6579CA98-F2B9-8FE0-E134-AD31610BAEB3}"/>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a:spcBef>
                <a:spcPct val="30000"/>
              </a:spcBef>
              <a:defRPr sz="1200">
                <a:solidFill>
                  <a:schemeClr val="tx1"/>
                </a:solidFill>
                <a:latin typeface="Times New Roman" panose="02020603050405020304" pitchFamily="18" charset="0"/>
              </a:defRPr>
            </a:lvl1pPr>
            <a:lvl2pPr marL="742950" indent="-285750" defTabSz="928688">
              <a:spcBef>
                <a:spcPct val="30000"/>
              </a:spcBef>
              <a:defRPr sz="1200">
                <a:solidFill>
                  <a:schemeClr val="tx1"/>
                </a:solidFill>
                <a:latin typeface="Times New Roman" panose="02020603050405020304" pitchFamily="18" charset="0"/>
              </a:defRPr>
            </a:lvl2pPr>
            <a:lvl3pPr marL="1143000" indent="-228600" defTabSz="928688">
              <a:spcBef>
                <a:spcPct val="30000"/>
              </a:spcBef>
              <a:defRPr sz="1200">
                <a:solidFill>
                  <a:schemeClr val="tx1"/>
                </a:solidFill>
                <a:latin typeface="Times New Roman" panose="02020603050405020304" pitchFamily="18" charset="0"/>
              </a:defRPr>
            </a:lvl3pPr>
            <a:lvl4pPr marL="1600200" indent="-228600" defTabSz="928688">
              <a:spcBef>
                <a:spcPct val="30000"/>
              </a:spcBef>
              <a:defRPr sz="1200">
                <a:solidFill>
                  <a:schemeClr val="tx1"/>
                </a:solidFill>
                <a:latin typeface="Times New Roman" panose="02020603050405020304" pitchFamily="18" charset="0"/>
              </a:defRPr>
            </a:lvl4pPr>
            <a:lvl5pPr marL="2057400" indent="-228600" defTabSz="928688">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7F255759-A8D9-AF44-938C-352762CEE4F0}" type="slidenum">
              <a:rPr lang="en-US" altLang="en-US"/>
              <a:pPr algn="r">
                <a:spcBef>
                  <a:spcPct val="0"/>
                </a:spcBef>
              </a:pPr>
              <a:t>8</a:t>
            </a:fld>
            <a:endParaRPr lang="en-US" altLang="en-US"/>
          </a:p>
        </p:txBody>
      </p:sp>
      <p:sp>
        <p:nvSpPr>
          <p:cNvPr id="153603" name="Rectangle 2">
            <a:extLst>
              <a:ext uri="{FF2B5EF4-FFF2-40B4-BE49-F238E27FC236}">
                <a16:creationId xmlns:a16="http://schemas.microsoft.com/office/drawing/2014/main" id="{9CDDC19B-6228-6284-8258-BB9BF94A769D}"/>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E73783F5-B41A-D01F-66FA-5C6D0B383D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6579CA98-F2B9-8FE0-E134-AD31610BAEB3}"/>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a:spcBef>
                <a:spcPct val="30000"/>
              </a:spcBef>
              <a:defRPr sz="1200">
                <a:solidFill>
                  <a:schemeClr val="tx1"/>
                </a:solidFill>
                <a:latin typeface="Times New Roman" panose="02020603050405020304" pitchFamily="18" charset="0"/>
              </a:defRPr>
            </a:lvl1pPr>
            <a:lvl2pPr marL="742950" indent="-285750" defTabSz="928688">
              <a:spcBef>
                <a:spcPct val="30000"/>
              </a:spcBef>
              <a:defRPr sz="1200">
                <a:solidFill>
                  <a:schemeClr val="tx1"/>
                </a:solidFill>
                <a:latin typeface="Times New Roman" panose="02020603050405020304" pitchFamily="18" charset="0"/>
              </a:defRPr>
            </a:lvl2pPr>
            <a:lvl3pPr marL="1143000" indent="-228600" defTabSz="928688">
              <a:spcBef>
                <a:spcPct val="30000"/>
              </a:spcBef>
              <a:defRPr sz="1200">
                <a:solidFill>
                  <a:schemeClr val="tx1"/>
                </a:solidFill>
                <a:latin typeface="Times New Roman" panose="02020603050405020304" pitchFamily="18" charset="0"/>
              </a:defRPr>
            </a:lvl3pPr>
            <a:lvl4pPr marL="1600200" indent="-228600" defTabSz="928688">
              <a:spcBef>
                <a:spcPct val="30000"/>
              </a:spcBef>
              <a:defRPr sz="1200">
                <a:solidFill>
                  <a:schemeClr val="tx1"/>
                </a:solidFill>
                <a:latin typeface="Times New Roman" panose="02020603050405020304" pitchFamily="18" charset="0"/>
              </a:defRPr>
            </a:lvl4pPr>
            <a:lvl5pPr marL="2057400" indent="-228600" defTabSz="928688">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7F255759-A8D9-AF44-938C-352762CEE4F0}" type="slidenum">
              <a:rPr lang="en-US" altLang="en-US"/>
              <a:pPr algn="r">
                <a:spcBef>
                  <a:spcPct val="0"/>
                </a:spcBef>
              </a:pPr>
              <a:t>9</a:t>
            </a:fld>
            <a:endParaRPr lang="en-US" altLang="en-US"/>
          </a:p>
        </p:txBody>
      </p:sp>
      <p:sp>
        <p:nvSpPr>
          <p:cNvPr id="153603" name="Rectangle 2">
            <a:extLst>
              <a:ext uri="{FF2B5EF4-FFF2-40B4-BE49-F238E27FC236}">
                <a16:creationId xmlns:a16="http://schemas.microsoft.com/office/drawing/2014/main" id="{9CDDC19B-6228-6284-8258-BB9BF94A769D}"/>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E73783F5-B41A-D01F-66FA-5C6D0B383D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0499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E88BAA90-7C72-8588-DC55-2B4019014BF2}"/>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a:spcBef>
                <a:spcPct val="30000"/>
              </a:spcBef>
              <a:defRPr sz="1200">
                <a:solidFill>
                  <a:schemeClr val="tx1"/>
                </a:solidFill>
                <a:latin typeface="Times New Roman" panose="02020603050405020304" pitchFamily="18" charset="0"/>
              </a:defRPr>
            </a:lvl1pPr>
            <a:lvl2pPr marL="742950" indent="-285750" defTabSz="928688">
              <a:spcBef>
                <a:spcPct val="30000"/>
              </a:spcBef>
              <a:defRPr sz="1200">
                <a:solidFill>
                  <a:schemeClr val="tx1"/>
                </a:solidFill>
                <a:latin typeface="Times New Roman" panose="02020603050405020304" pitchFamily="18" charset="0"/>
              </a:defRPr>
            </a:lvl2pPr>
            <a:lvl3pPr marL="1143000" indent="-228600" defTabSz="928688">
              <a:spcBef>
                <a:spcPct val="30000"/>
              </a:spcBef>
              <a:defRPr sz="1200">
                <a:solidFill>
                  <a:schemeClr val="tx1"/>
                </a:solidFill>
                <a:latin typeface="Times New Roman" panose="02020603050405020304" pitchFamily="18" charset="0"/>
              </a:defRPr>
            </a:lvl3pPr>
            <a:lvl4pPr marL="1600200" indent="-228600" defTabSz="928688">
              <a:spcBef>
                <a:spcPct val="30000"/>
              </a:spcBef>
              <a:defRPr sz="1200">
                <a:solidFill>
                  <a:schemeClr val="tx1"/>
                </a:solidFill>
                <a:latin typeface="Times New Roman" panose="02020603050405020304" pitchFamily="18" charset="0"/>
              </a:defRPr>
            </a:lvl4pPr>
            <a:lvl5pPr marL="2057400" indent="-228600" defTabSz="928688">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785AA1B4-17B9-3D4D-ABC3-3C552BEEA48B}" type="slidenum">
              <a:rPr lang="en-US" altLang="en-US"/>
              <a:pPr algn="r">
                <a:spcBef>
                  <a:spcPct val="0"/>
                </a:spcBef>
              </a:pPr>
              <a:t>10</a:t>
            </a:fld>
            <a:endParaRPr lang="en-US" altLang="en-US"/>
          </a:p>
        </p:txBody>
      </p:sp>
      <p:sp>
        <p:nvSpPr>
          <p:cNvPr id="154627" name="Rectangle 2">
            <a:extLst>
              <a:ext uri="{FF2B5EF4-FFF2-40B4-BE49-F238E27FC236}">
                <a16:creationId xmlns:a16="http://schemas.microsoft.com/office/drawing/2014/main" id="{41F02CF1-B6AF-EA0D-1DDE-50BB2438FD15}"/>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4BA32E91-1A90-577C-FE6E-877BB866F0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E88BAA90-7C72-8588-DC55-2B4019014BF2}"/>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33" tIns="46417" rIns="92833" bIns="46417" anchor="b"/>
          <a:lstStyle>
            <a:lvl1pPr defTabSz="928688">
              <a:spcBef>
                <a:spcPct val="30000"/>
              </a:spcBef>
              <a:defRPr sz="1200">
                <a:solidFill>
                  <a:schemeClr val="tx1"/>
                </a:solidFill>
                <a:latin typeface="Times New Roman" panose="02020603050405020304" pitchFamily="18" charset="0"/>
              </a:defRPr>
            </a:lvl1pPr>
            <a:lvl2pPr marL="742950" indent="-285750" defTabSz="928688">
              <a:spcBef>
                <a:spcPct val="30000"/>
              </a:spcBef>
              <a:defRPr sz="1200">
                <a:solidFill>
                  <a:schemeClr val="tx1"/>
                </a:solidFill>
                <a:latin typeface="Times New Roman" panose="02020603050405020304" pitchFamily="18" charset="0"/>
              </a:defRPr>
            </a:lvl2pPr>
            <a:lvl3pPr marL="1143000" indent="-228600" defTabSz="928688">
              <a:spcBef>
                <a:spcPct val="30000"/>
              </a:spcBef>
              <a:defRPr sz="1200">
                <a:solidFill>
                  <a:schemeClr val="tx1"/>
                </a:solidFill>
                <a:latin typeface="Times New Roman" panose="02020603050405020304" pitchFamily="18" charset="0"/>
              </a:defRPr>
            </a:lvl3pPr>
            <a:lvl4pPr marL="1600200" indent="-228600" defTabSz="928688">
              <a:spcBef>
                <a:spcPct val="30000"/>
              </a:spcBef>
              <a:defRPr sz="1200">
                <a:solidFill>
                  <a:schemeClr val="tx1"/>
                </a:solidFill>
                <a:latin typeface="Times New Roman" panose="02020603050405020304" pitchFamily="18" charset="0"/>
              </a:defRPr>
            </a:lvl4pPr>
            <a:lvl5pPr marL="2057400" indent="-228600" defTabSz="928688">
              <a:spcBef>
                <a:spcPct val="30000"/>
              </a:spcBef>
              <a:defRPr sz="1200">
                <a:solidFill>
                  <a:schemeClr val="tx1"/>
                </a:solidFill>
                <a:latin typeface="Times New Roman" panose="02020603050405020304" pitchFamily="18" charset="0"/>
              </a:defRPr>
            </a:lvl5pPr>
            <a:lvl6pPr marL="2514600" indent="-228600" defTabSz="9286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286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286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28688"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785AA1B4-17B9-3D4D-ABC3-3C552BEEA48B}" type="slidenum">
              <a:rPr lang="en-US" altLang="en-US"/>
              <a:pPr algn="r">
                <a:spcBef>
                  <a:spcPct val="0"/>
                </a:spcBef>
              </a:pPr>
              <a:t>11</a:t>
            </a:fld>
            <a:endParaRPr lang="en-US" altLang="en-US"/>
          </a:p>
        </p:txBody>
      </p:sp>
      <p:sp>
        <p:nvSpPr>
          <p:cNvPr id="154627" name="Rectangle 2">
            <a:extLst>
              <a:ext uri="{FF2B5EF4-FFF2-40B4-BE49-F238E27FC236}">
                <a16:creationId xmlns:a16="http://schemas.microsoft.com/office/drawing/2014/main" id="{41F02CF1-B6AF-EA0D-1DDE-50BB2438FD15}"/>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4BA32E91-1A90-577C-FE6E-877BB866F0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50133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623ABB72-9858-C88D-0C81-55C38CA5ACBD}"/>
              </a:ext>
            </a:extLst>
          </p:cNvPr>
          <p:cNvSpPr>
            <a:spLocks noGrp="1" noRot="1" noChangeAspect="1" noChangeArrowheads="1" noTextEdit="1"/>
          </p:cNvSpPr>
          <p:nvPr>
            <p:ph type="sldImg"/>
          </p:nvPr>
        </p:nvSpPr>
        <p:spPr>
          <a:ln/>
        </p:spPr>
      </p:sp>
      <p:sp>
        <p:nvSpPr>
          <p:cNvPr id="155651" name="Rectangle 3">
            <a:extLst>
              <a:ext uri="{FF2B5EF4-FFF2-40B4-BE49-F238E27FC236}">
                <a16:creationId xmlns:a16="http://schemas.microsoft.com/office/drawing/2014/main" id="{EEBC7151-D445-B796-75DA-D93B3C21D5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9751-5912-E04F-3292-2BA61324A2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D466EE-AA71-8726-F8AB-FAAB06F1E3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B9CC25-D9D4-A6CE-0D8F-C6E4DCD3CF92}"/>
              </a:ext>
            </a:extLst>
          </p:cNvPr>
          <p:cNvSpPr>
            <a:spLocks noGrp="1"/>
          </p:cNvSpPr>
          <p:nvPr>
            <p:ph type="dt" sz="half" idx="10"/>
          </p:nvPr>
        </p:nvSpPr>
        <p:spPr/>
        <p:txBody>
          <a:bodyPr/>
          <a:lstStyle/>
          <a:p>
            <a:fld id="{41AED003-9514-374D-99E6-C552195E31B7}" type="datetime1">
              <a:rPr lang="en-CA" smtClean="0"/>
              <a:t>2025-12-01</a:t>
            </a:fld>
            <a:endParaRPr lang="en-US"/>
          </a:p>
        </p:txBody>
      </p:sp>
      <p:sp>
        <p:nvSpPr>
          <p:cNvPr id="5" name="Footer Placeholder 4">
            <a:extLst>
              <a:ext uri="{FF2B5EF4-FFF2-40B4-BE49-F238E27FC236}">
                <a16:creationId xmlns:a16="http://schemas.microsoft.com/office/drawing/2014/main" id="{A18EA7C6-F963-6BA3-4C3E-61DC2427B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F75E51-04E8-7FC3-A294-ABD510531C3B}"/>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3848155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699A-600F-4D69-F640-5D5CA795A6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778F97-CC6F-2E3D-CAD7-085B3C809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54E72-8BA4-CFF8-9165-C4BBCD7D8B73}"/>
              </a:ext>
            </a:extLst>
          </p:cNvPr>
          <p:cNvSpPr>
            <a:spLocks noGrp="1"/>
          </p:cNvSpPr>
          <p:nvPr>
            <p:ph type="dt" sz="half" idx="10"/>
          </p:nvPr>
        </p:nvSpPr>
        <p:spPr/>
        <p:txBody>
          <a:bodyPr/>
          <a:lstStyle/>
          <a:p>
            <a:fld id="{DFA7F9F0-6774-E249-BDBC-7AE4B28FC304}" type="datetime1">
              <a:rPr lang="en-CA" smtClean="0"/>
              <a:t>2025-12-01</a:t>
            </a:fld>
            <a:endParaRPr lang="en-US"/>
          </a:p>
        </p:txBody>
      </p:sp>
      <p:sp>
        <p:nvSpPr>
          <p:cNvPr id="5" name="Footer Placeholder 4">
            <a:extLst>
              <a:ext uri="{FF2B5EF4-FFF2-40B4-BE49-F238E27FC236}">
                <a16:creationId xmlns:a16="http://schemas.microsoft.com/office/drawing/2014/main" id="{4CE14024-E7C5-4279-8166-9D13238B0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C0AC4-154A-2419-237E-C41CC4832A4E}"/>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483248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3F5C0-A621-3DEA-D426-8701DD88F5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07716F-1C8F-06F3-3C9F-E74E098D93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FEF96-49D8-E5D8-F78B-762B0A1823ED}"/>
              </a:ext>
            </a:extLst>
          </p:cNvPr>
          <p:cNvSpPr>
            <a:spLocks noGrp="1"/>
          </p:cNvSpPr>
          <p:nvPr>
            <p:ph type="dt" sz="half" idx="10"/>
          </p:nvPr>
        </p:nvSpPr>
        <p:spPr/>
        <p:txBody>
          <a:bodyPr/>
          <a:lstStyle/>
          <a:p>
            <a:fld id="{2A8A86A9-64E2-0C40-AA1E-0380C1AB659B}" type="datetime1">
              <a:rPr lang="en-CA" smtClean="0"/>
              <a:t>2025-12-01</a:t>
            </a:fld>
            <a:endParaRPr lang="en-US"/>
          </a:p>
        </p:txBody>
      </p:sp>
      <p:sp>
        <p:nvSpPr>
          <p:cNvPr id="5" name="Footer Placeholder 4">
            <a:extLst>
              <a:ext uri="{FF2B5EF4-FFF2-40B4-BE49-F238E27FC236}">
                <a16:creationId xmlns:a16="http://schemas.microsoft.com/office/drawing/2014/main" id="{201A5AB5-DB2B-905E-538D-090D90712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776CD-B5D7-BEB9-F950-D3AF55E4115F}"/>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1294964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Text Placeholder 2"/>
          <p:cNvSpPr>
            <a:spLocks noGrp="1"/>
          </p:cNvSpPr>
          <p:nvPr>
            <p:ph type="body" sz="half" idx="1"/>
          </p:nvPr>
        </p:nvSpPr>
        <p:spPr>
          <a:xfrm>
            <a:off x="4064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537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F8AEC942-2407-433B-A893-91FC14D7604A}"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1856208"/>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F7C1-93CD-5019-EC2F-A741C2A1F9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19CE8-480B-8B0B-6B83-B444E3AD70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E1F06-0C75-C10F-283E-72DA61B87790}"/>
              </a:ext>
            </a:extLst>
          </p:cNvPr>
          <p:cNvSpPr>
            <a:spLocks noGrp="1"/>
          </p:cNvSpPr>
          <p:nvPr>
            <p:ph type="dt" sz="half" idx="10"/>
          </p:nvPr>
        </p:nvSpPr>
        <p:spPr/>
        <p:txBody>
          <a:bodyPr/>
          <a:lstStyle/>
          <a:p>
            <a:fld id="{9065B6A2-B48C-1141-9B75-4DDB653D01E0}" type="datetime1">
              <a:rPr lang="en-CA" smtClean="0"/>
              <a:t>2025-12-01</a:t>
            </a:fld>
            <a:endParaRPr lang="en-US"/>
          </a:p>
        </p:txBody>
      </p:sp>
      <p:sp>
        <p:nvSpPr>
          <p:cNvPr id="5" name="Footer Placeholder 4">
            <a:extLst>
              <a:ext uri="{FF2B5EF4-FFF2-40B4-BE49-F238E27FC236}">
                <a16:creationId xmlns:a16="http://schemas.microsoft.com/office/drawing/2014/main" id="{AF7B736C-D897-7083-B45D-F954722EE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D7D54-0923-1904-5619-A081288933B7}"/>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203039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D2D9-538A-3244-9237-6914D91153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3A35FF-ABDA-88B1-D5E9-4BFDE30979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4BE409-29B4-6563-78B1-1E06483D3DE2}"/>
              </a:ext>
            </a:extLst>
          </p:cNvPr>
          <p:cNvSpPr>
            <a:spLocks noGrp="1"/>
          </p:cNvSpPr>
          <p:nvPr>
            <p:ph type="dt" sz="half" idx="10"/>
          </p:nvPr>
        </p:nvSpPr>
        <p:spPr/>
        <p:txBody>
          <a:bodyPr/>
          <a:lstStyle/>
          <a:p>
            <a:fld id="{373094D4-1587-D24B-9EDB-3A15C541BD5F}" type="datetime1">
              <a:rPr lang="en-CA" smtClean="0"/>
              <a:t>2025-12-01</a:t>
            </a:fld>
            <a:endParaRPr lang="en-US"/>
          </a:p>
        </p:txBody>
      </p:sp>
      <p:sp>
        <p:nvSpPr>
          <p:cNvPr id="5" name="Footer Placeholder 4">
            <a:extLst>
              <a:ext uri="{FF2B5EF4-FFF2-40B4-BE49-F238E27FC236}">
                <a16:creationId xmlns:a16="http://schemas.microsoft.com/office/drawing/2014/main" id="{BB5C35AE-ABB3-490A-7265-A0AEE5FA6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775E0-9B86-FEAA-086B-EB58CF6DD2C2}"/>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2435986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D6FA-825B-44C4-FBAB-55C5FB17D6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8D038E-E1FA-5DF5-8D75-3D28499C7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3519C0-A9CE-57CA-9EFF-0C0EDF1774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D8D405-3A73-8423-0CDF-AB2F46AEB91F}"/>
              </a:ext>
            </a:extLst>
          </p:cNvPr>
          <p:cNvSpPr>
            <a:spLocks noGrp="1"/>
          </p:cNvSpPr>
          <p:nvPr>
            <p:ph type="dt" sz="half" idx="10"/>
          </p:nvPr>
        </p:nvSpPr>
        <p:spPr/>
        <p:txBody>
          <a:bodyPr/>
          <a:lstStyle/>
          <a:p>
            <a:fld id="{59EC3452-4446-9846-A3A7-F3D4255E5FE6}" type="datetime1">
              <a:rPr lang="en-CA" smtClean="0"/>
              <a:t>2025-12-01</a:t>
            </a:fld>
            <a:endParaRPr lang="en-US"/>
          </a:p>
        </p:txBody>
      </p:sp>
      <p:sp>
        <p:nvSpPr>
          <p:cNvPr id="6" name="Footer Placeholder 5">
            <a:extLst>
              <a:ext uri="{FF2B5EF4-FFF2-40B4-BE49-F238E27FC236}">
                <a16:creationId xmlns:a16="http://schemas.microsoft.com/office/drawing/2014/main" id="{2F641588-39FE-BA05-3DC4-E61D88A10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030BB-31B1-DD95-1170-D09B865E3176}"/>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392945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30815-64E1-31D5-A182-192A827D74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8A995F-5846-C41D-376B-556412E5DE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877614-B55F-4A53-BC00-5F1520E1FF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94523F-1C6A-618D-E688-14F6242C93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4CD58C-4B8E-30DC-2ADE-AD5000A71D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FC213D-477D-1261-61B1-A21AAA29D994}"/>
              </a:ext>
            </a:extLst>
          </p:cNvPr>
          <p:cNvSpPr>
            <a:spLocks noGrp="1"/>
          </p:cNvSpPr>
          <p:nvPr>
            <p:ph type="dt" sz="half" idx="10"/>
          </p:nvPr>
        </p:nvSpPr>
        <p:spPr/>
        <p:txBody>
          <a:bodyPr/>
          <a:lstStyle/>
          <a:p>
            <a:fld id="{727BFE72-7746-B24F-B62E-8CCE3F748490}" type="datetime1">
              <a:rPr lang="en-CA" smtClean="0"/>
              <a:t>2025-12-01</a:t>
            </a:fld>
            <a:endParaRPr lang="en-US"/>
          </a:p>
        </p:txBody>
      </p:sp>
      <p:sp>
        <p:nvSpPr>
          <p:cNvPr id="8" name="Footer Placeholder 7">
            <a:extLst>
              <a:ext uri="{FF2B5EF4-FFF2-40B4-BE49-F238E27FC236}">
                <a16:creationId xmlns:a16="http://schemas.microsoft.com/office/drawing/2014/main" id="{F0F28F1D-90E2-E4DD-345B-F23E5CF788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03E287-6C5F-82C8-07EE-B3B3CE6209F2}"/>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1037801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8794-83CB-3BD5-F5BC-63F0D6310D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329FF8-EAA0-BF8A-DA70-C3619D329381}"/>
              </a:ext>
            </a:extLst>
          </p:cNvPr>
          <p:cNvSpPr>
            <a:spLocks noGrp="1"/>
          </p:cNvSpPr>
          <p:nvPr>
            <p:ph type="dt" sz="half" idx="10"/>
          </p:nvPr>
        </p:nvSpPr>
        <p:spPr/>
        <p:txBody>
          <a:bodyPr/>
          <a:lstStyle/>
          <a:p>
            <a:fld id="{E09DB476-76A3-A54A-B5B2-83246D05DB40}" type="datetime1">
              <a:rPr lang="en-CA" smtClean="0"/>
              <a:t>2025-12-01</a:t>
            </a:fld>
            <a:endParaRPr lang="en-US"/>
          </a:p>
        </p:txBody>
      </p:sp>
      <p:sp>
        <p:nvSpPr>
          <p:cNvPr id="4" name="Footer Placeholder 3">
            <a:extLst>
              <a:ext uri="{FF2B5EF4-FFF2-40B4-BE49-F238E27FC236}">
                <a16:creationId xmlns:a16="http://schemas.microsoft.com/office/drawing/2014/main" id="{DE35D271-12CF-4755-B8FC-BC3D2053F1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9743A2-3615-55C8-8CFC-1A3344585698}"/>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2795723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A08EA1-C0FF-CDEF-D515-E545CA5EA390}"/>
              </a:ext>
            </a:extLst>
          </p:cNvPr>
          <p:cNvSpPr>
            <a:spLocks noGrp="1"/>
          </p:cNvSpPr>
          <p:nvPr>
            <p:ph type="dt" sz="half" idx="10"/>
          </p:nvPr>
        </p:nvSpPr>
        <p:spPr/>
        <p:txBody>
          <a:bodyPr/>
          <a:lstStyle/>
          <a:p>
            <a:fld id="{A4F4A3B4-0EC2-FE45-B2D6-B424253F7313}" type="datetime1">
              <a:rPr lang="en-CA" smtClean="0"/>
              <a:t>2025-12-01</a:t>
            </a:fld>
            <a:endParaRPr lang="en-US"/>
          </a:p>
        </p:txBody>
      </p:sp>
      <p:sp>
        <p:nvSpPr>
          <p:cNvPr id="3" name="Footer Placeholder 2">
            <a:extLst>
              <a:ext uri="{FF2B5EF4-FFF2-40B4-BE49-F238E27FC236}">
                <a16:creationId xmlns:a16="http://schemas.microsoft.com/office/drawing/2014/main" id="{A80C5585-0E34-02D1-26F5-8EA23AACF1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C32791-CE97-EB52-062E-9CB510FCB9C8}"/>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2637050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6607-8840-C4F2-7B22-6DB0271A7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745FAC-6715-62C9-B9C6-E21A1224D4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841687-0949-5C24-2540-84B8A3321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1EB0D-B53D-87BF-B510-FA5BC307F4C2}"/>
              </a:ext>
            </a:extLst>
          </p:cNvPr>
          <p:cNvSpPr>
            <a:spLocks noGrp="1"/>
          </p:cNvSpPr>
          <p:nvPr>
            <p:ph type="dt" sz="half" idx="10"/>
          </p:nvPr>
        </p:nvSpPr>
        <p:spPr/>
        <p:txBody>
          <a:bodyPr/>
          <a:lstStyle/>
          <a:p>
            <a:fld id="{120CE7D4-9893-C64F-8522-CF22F7ABEEBF}" type="datetime1">
              <a:rPr lang="en-CA" smtClean="0"/>
              <a:t>2025-12-01</a:t>
            </a:fld>
            <a:endParaRPr lang="en-US"/>
          </a:p>
        </p:txBody>
      </p:sp>
      <p:sp>
        <p:nvSpPr>
          <p:cNvPr id="6" name="Footer Placeholder 5">
            <a:extLst>
              <a:ext uri="{FF2B5EF4-FFF2-40B4-BE49-F238E27FC236}">
                <a16:creationId xmlns:a16="http://schemas.microsoft.com/office/drawing/2014/main" id="{AF3DF1D4-285C-AD8E-F346-A563E98F5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FE165F-B438-F174-4451-E6B35E09A10A}"/>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3034135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9CE2-2FC6-D89E-DF77-2666E80570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A0B291-7B7B-D2CF-7AEF-CF68331F0A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C7AEE3-20B4-F1C0-7DE8-1C884F398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1E2E0A-C016-36F9-60CE-A74EEE9BC68A}"/>
              </a:ext>
            </a:extLst>
          </p:cNvPr>
          <p:cNvSpPr>
            <a:spLocks noGrp="1"/>
          </p:cNvSpPr>
          <p:nvPr>
            <p:ph type="dt" sz="half" idx="10"/>
          </p:nvPr>
        </p:nvSpPr>
        <p:spPr/>
        <p:txBody>
          <a:bodyPr/>
          <a:lstStyle/>
          <a:p>
            <a:fld id="{E3F3A24B-3662-EC46-A2C6-C6FF43F241DC}" type="datetime1">
              <a:rPr lang="en-CA" smtClean="0"/>
              <a:t>2025-12-01</a:t>
            </a:fld>
            <a:endParaRPr lang="en-US"/>
          </a:p>
        </p:txBody>
      </p:sp>
      <p:sp>
        <p:nvSpPr>
          <p:cNvPr id="6" name="Footer Placeholder 5">
            <a:extLst>
              <a:ext uri="{FF2B5EF4-FFF2-40B4-BE49-F238E27FC236}">
                <a16:creationId xmlns:a16="http://schemas.microsoft.com/office/drawing/2014/main" id="{0B0D5F17-73C4-8149-AA0F-2E1EC9920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E5B320-2D14-1F98-CEFF-40A547E7BAB9}"/>
              </a:ext>
            </a:extLst>
          </p:cNvPr>
          <p:cNvSpPr>
            <a:spLocks noGrp="1"/>
          </p:cNvSpPr>
          <p:nvPr>
            <p:ph type="sldNum" sz="quarter" idx="12"/>
          </p:nvPr>
        </p:nvSpPr>
        <p:spPr/>
        <p:txBody>
          <a:bodyPr/>
          <a:lstStyle/>
          <a:p>
            <a:fld id="{3576EC27-B82E-E143-A339-DE4537CE5FC3}" type="slidenum">
              <a:rPr lang="en-US" smtClean="0"/>
              <a:t>‹#›</a:t>
            </a:fld>
            <a:endParaRPr lang="en-US"/>
          </a:p>
        </p:txBody>
      </p:sp>
    </p:spTree>
    <p:extLst>
      <p:ext uri="{BB962C8B-B14F-4D97-AF65-F5344CB8AC3E}">
        <p14:creationId xmlns:p14="http://schemas.microsoft.com/office/powerpoint/2010/main" val="1445157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25B4C-F65D-F482-C2A4-8E8C9811D0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9DFB50-D305-E556-73BF-43719645C9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ADD29-8209-8EF3-0986-66615BBD52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527F6-8B1C-1840-B9C7-666C8D6C16C3}" type="datetime1">
              <a:rPr lang="en-CA" smtClean="0"/>
              <a:t>2025-12-01</a:t>
            </a:fld>
            <a:endParaRPr lang="en-US"/>
          </a:p>
        </p:txBody>
      </p:sp>
      <p:sp>
        <p:nvSpPr>
          <p:cNvPr id="5" name="Footer Placeholder 4">
            <a:extLst>
              <a:ext uri="{FF2B5EF4-FFF2-40B4-BE49-F238E27FC236}">
                <a16:creationId xmlns:a16="http://schemas.microsoft.com/office/drawing/2014/main" id="{10890475-7693-1FE4-5F1D-28757C0090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C14B2F-4416-E1C0-B24F-2C2429C818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6EC27-B82E-E143-A339-DE4537CE5FC3}" type="slidenum">
              <a:rPr lang="en-US" smtClean="0"/>
              <a:t>‹#›</a:t>
            </a:fld>
            <a:endParaRPr lang="en-US"/>
          </a:p>
        </p:txBody>
      </p:sp>
    </p:spTree>
    <p:extLst>
      <p:ext uri="{BB962C8B-B14F-4D97-AF65-F5344CB8AC3E}">
        <p14:creationId xmlns:p14="http://schemas.microsoft.com/office/powerpoint/2010/main" val="3595747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1.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C257-E1FE-6A73-BB68-8E42105ADC45}"/>
              </a:ext>
            </a:extLst>
          </p:cNvPr>
          <p:cNvSpPr>
            <a:spLocks noGrp="1"/>
          </p:cNvSpPr>
          <p:nvPr>
            <p:ph type="ctrTitle"/>
          </p:nvPr>
        </p:nvSpPr>
        <p:spPr>
          <a:xfrm>
            <a:off x="873303" y="1122363"/>
            <a:ext cx="10445394" cy="2387600"/>
          </a:xfrm>
        </p:spPr>
        <p:txBody>
          <a:bodyPr>
            <a:normAutofit fontScale="90000"/>
          </a:bodyPr>
          <a:lstStyle/>
          <a:p>
            <a:r>
              <a:rPr lang="en-US" dirty="0"/>
              <a:t>Chapter 9</a:t>
            </a:r>
            <a:br>
              <a:rPr lang="en-US" dirty="0"/>
            </a:br>
            <a:r>
              <a:rPr lang="en-US" dirty="0"/>
              <a:t>Cluster Analysis: Advanced Methods</a:t>
            </a:r>
          </a:p>
        </p:txBody>
      </p:sp>
      <p:sp>
        <p:nvSpPr>
          <p:cNvPr id="3" name="Subtitle 2">
            <a:extLst>
              <a:ext uri="{FF2B5EF4-FFF2-40B4-BE49-F238E27FC236}">
                <a16:creationId xmlns:a16="http://schemas.microsoft.com/office/drawing/2014/main" id="{74BCC885-3A63-1E62-80F5-2EC2B65970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0361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011C88F-16EF-6417-D7C4-FCA015030E55}"/>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AB4637B6-CCB6-FA48-AF7A-5FF743135A02}" type="slidenum">
              <a:rPr lang="en-US" altLang="en-US" sz="1200">
                <a:latin typeface="Tahoma" panose="020B0604030504040204" pitchFamily="34" charset="0"/>
              </a:rPr>
              <a:pPr algn="r" eaLnBrk="1" hangingPunct="1">
                <a:spcBef>
                  <a:spcPct val="0"/>
                </a:spcBef>
                <a:buClrTx/>
                <a:buSzTx/>
                <a:buFontTx/>
                <a:buNone/>
              </a:pPr>
              <a:t>10</a:t>
            </a:fld>
            <a:endParaRPr lang="en-US" altLang="en-US" sz="1200">
              <a:latin typeface="Tahoma" panose="020B0604030504040204" pitchFamily="34" charset="0"/>
            </a:endParaRPr>
          </a:p>
        </p:txBody>
      </p:sp>
      <p:sp>
        <p:nvSpPr>
          <p:cNvPr id="37891" name="Rectangle 2">
            <a:extLst>
              <a:ext uri="{FF2B5EF4-FFF2-40B4-BE49-F238E27FC236}">
                <a16:creationId xmlns:a16="http://schemas.microsoft.com/office/drawing/2014/main" id="{30F55484-1BD1-71B7-EB7B-FF5D9DAC6810}"/>
              </a:ext>
            </a:extLst>
          </p:cNvPr>
          <p:cNvSpPr>
            <a:spLocks noGrp="1" noChangeArrowheads="1"/>
          </p:cNvSpPr>
          <p:nvPr>
            <p:ph type="title"/>
          </p:nvPr>
        </p:nvSpPr>
        <p:spPr/>
        <p:txBody>
          <a:bodyPr>
            <a:normAutofit/>
          </a:bodyPr>
          <a:lstStyle/>
          <a:p>
            <a:pPr eaLnBrk="1" hangingPunct="1"/>
            <a:r>
              <a:rPr lang="en-US" altLang="en-US"/>
              <a:t>Univariate Gaussian Mixture Model</a:t>
            </a:r>
          </a:p>
        </p:txBody>
      </p:sp>
      <mc:AlternateContent xmlns:mc="http://schemas.openxmlformats.org/markup-compatibility/2006" xmlns:a14="http://schemas.microsoft.com/office/drawing/2010/main">
        <mc:Choice Requires="a14">
          <p:sp>
            <p:nvSpPr>
              <p:cNvPr id="37892" name="Rectangle 3">
                <a:extLst>
                  <a:ext uri="{FF2B5EF4-FFF2-40B4-BE49-F238E27FC236}">
                    <a16:creationId xmlns:a16="http://schemas.microsoft.com/office/drawing/2014/main" id="{63229EBF-36B3-00F6-36CA-3C3820055BBF}"/>
                  </a:ext>
                </a:extLst>
              </p:cNvPr>
              <p:cNvSpPr>
                <a:spLocks noGrp="1" noChangeArrowheads="1"/>
              </p:cNvSpPr>
              <p:nvPr>
                <p:ph idx="1"/>
              </p:nvPr>
            </p:nvSpPr>
            <p:spPr/>
            <p:txBody>
              <a:bodyPr>
                <a:normAutofit/>
              </a:bodyPr>
              <a:lstStyle/>
              <a:p>
                <a:r>
                  <a:rPr lang="en-US" altLang="en-US" dirty="0"/>
                  <a:t>O = {o</a:t>
                </a:r>
                <a:r>
                  <a:rPr lang="en-US" altLang="en-US" baseline="-25000" dirty="0"/>
                  <a:t>1</a:t>
                </a:r>
                <a:r>
                  <a:rPr lang="en-US" altLang="en-US" dirty="0"/>
                  <a:t>, …, o</a:t>
                </a:r>
                <a:r>
                  <a:rPr lang="en-US" altLang="en-US" baseline="-25000" dirty="0"/>
                  <a:t>n</a:t>
                </a:r>
                <a:r>
                  <a:rPr lang="en-US" altLang="en-US" dirty="0"/>
                  <a:t>} (n observed objects), </a:t>
                </a:r>
                <a:r>
                  <a:rPr lang="el-GR" altLang="en-US" dirty="0">
                    <a:cs typeface="Arial" panose="020B0604020202020204" pitchFamily="34" charset="0"/>
                  </a:rPr>
                  <a:t>Θ</a:t>
                </a:r>
                <a:r>
                  <a:rPr lang="en-US" altLang="en-US" dirty="0"/>
                  <a:t> = </a:t>
                </a:r>
                <a:r>
                  <a:rPr lang="en-US" altLang="en-US" dirty="0">
                    <a:cs typeface="Arial" panose="020B0604020202020204" pitchFamily="34" charset="0"/>
                  </a:rPr>
                  <a:t>{</a:t>
                </a:r>
                <a:r>
                  <a:rPr lang="el-GR" altLang="en-US" dirty="0">
                    <a:cs typeface="Arial" panose="020B0604020202020204" pitchFamily="34" charset="0"/>
                  </a:rPr>
                  <a:t>θ</a:t>
                </a:r>
                <a:r>
                  <a:rPr lang="en-US" altLang="en-US" baseline="-25000" dirty="0"/>
                  <a:t>1</a:t>
                </a:r>
                <a:r>
                  <a:rPr lang="en-US" altLang="en-US" dirty="0"/>
                  <a:t>, …, </a:t>
                </a:r>
                <a:r>
                  <a:rPr lang="el-GR" altLang="en-US" dirty="0">
                    <a:cs typeface="Arial" panose="020B0604020202020204" pitchFamily="34" charset="0"/>
                  </a:rPr>
                  <a:t>θ</a:t>
                </a:r>
                <a:r>
                  <a:rPr lang="en-US" altLang="en-US" baseline="-25000" dirty="0"/>
                  <a:t>k</a:t>
                </a:r>
                <a:r>
                  <a:rPr lang="en-US" altLang="en-US" dirty="0"/>
                  <a:t>} (parameters of the k distributions), and </a:t>
                </a:r>
                <a:r>
                  <a:rPr lang="en-US" altLang="en-US" dirty="0" err="1"/>
                  <a:t>P</a:t>
                </a:r>
                <a:r>
                  <a:rPr lang="en-US" altLang="en-US" baseline="-25000" dirty="0" err="1"/>
                  <a:t>j</a:t>
                </a:r>
                <a:r>
                  <a:rPr lang="en-US" altLang="en-US" dirty="0"/>
                  <a:t>(o</a:t>
                </a:r>
                <a:r>
                  <a:rPr lang="en-US" altLang="en-US" baseline="-25000" dirty="0"/>
                  <a:t>i</a:t>
                </a:r>
                <a:r>
                  <a:rPr lang="en-US" altLang="en-US" dirty="0"/>
                  <a:t>| </a:t>
                </a:r>
                <a:r>
                  <a:rPr lang="el-GR" altLang="en-US" dirty="0">
                    <a:cs typeface="Arial" panose="020B0604020202020204" pitchFamily="34" charset="0"/>
                  </a:rPr>
                  <a:t>θ</a:t>
                </a:r>
                <a:r>
                  <a:rPr lang="en-US" altLang="en-US" baseline="-25000" dirty="0"/>
                  <a:t>j</a:t>
                </a:r>
                <a:r>
                  <a:rPr lang="en-US" altLang="en-US" dirty="0"/>
                  <a:t>) is the probability that o</a:t>
                </a:r>
                <a:r>
                  <a:rPr lang="en-US" altLang="en-US" baseline="-25000" dirty="0"/>
                  <a:t>i</a:t>
                </a:r>
                <a:r>
                  <a:rPr lang="en-US" altLang="en-US" dirty="0"/>
                  <a:t> is generated from the j-</a:t>
                </a:r>
                <a:r>
                  <a:rPr lang="en-US" altLang="en-US" dirty="0" err="1"/>
                  <a:t>th</a:t>
                </a:r>
                <a:r>
                  <a:rPr lang="en-US" altLang="en-US" dirty="0"/>
                  <a:t> distribution using parameter </a:t>
                </a:r>
                <a:r>
                  <a:rPr lang="el-GR" altLang="en-US" dirty="0">
                    <a:cs typeface="Arial" panose="020B0604020202020204" pitchFamily="34" charset="0"/>
                  </a:rPr>
                  <a:t>θ</a:t>
                </a:r>
                <a:r>
                  <a:rPr lang="en-US" altLang="en-US" baseline="-25000" dirty="0"/>
                  <a:t>j</a:t>
                </a:r>
                <a:r>
                  <a:rPr lang="en-US" altLang="en-US" dirty="0"/>
                  <a:t>, we have </a:t>
                </a:r>
              </a:p>
              <a:p>
                <a:pPr marL="0" indent="0" algn="ctr">
                  <a:buNone/>
                </a:pPr>
                <a14:m>
                  <m:oMath xmlns:m="http://schemas.openxmlformats.org/officeDocument/2006/math">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e>
                      <m:e>
                        <m:r>
                          <m:rPr>
                            <m:sty m:val="p"/>
                          </m:rPr>
                          <a:rPr lang="en-CA" altLang="en-US" b="0" i="0" smtClean="0">
                            <a:latin typeface="Cambria Math" panose="02040503050406030204" pitchFamily="18" charset="0"/>
                          </a:rPr>
                          <m:t>Θ</m:t>
                        </m:r>
                      </m:e>
                    </m:d>
                    <m:r>
                      <a:rPr lang="en-CA" altLang="en-US" b="0" i="1" smtClean="0">
                        <a:latin typeface="Cambria Math" panose="02040503050406030204" pitchFamily="18" charset="0"/>
                      </a:rPr>
                      <m:t>=</m:t>
                    </m:r>
                    <m:nary>
                      <m:naryPr>
                        <m:chr m:val="∑"/>
                        <m:ctrlPr>
                          <a:rPr lang="en-CA" altLang="en-US" b="0" i="1" smtClean="0">
                            <a:latin typeface="Cambria Math" panose="02040503050406030204" pitchFamily="18" charset="0"/>
                          </a:rPr>
                        </m:ctrlPr>
                      </m:naryPr>
                      <m:sub>
                        <m:r>
                          <m:rPr>
                            <m:brk m:alnAt="23"/>
                          </m:rPr>
                          <a:rPr lang="en-CA" altLang="en-US" b="0" i="1" smtClean="0">
                            <a:latin typeface="Cambria Math" panose="02040503050406030204" pitchFamily="18" charset="0"/>
                          </a:rPr>
                          <m:t>𝑗</m:t>
                        </m:r>
                        <m:r>
                          <a:rPr lang="en-CA" altLang="en-US" b="0" i="1" smtClean="0">
                            <a:latin typeface="Cambria Math" panose="02040503050406030204" pitchFamily="18" charset="0"/>
                          </a:rPr>
                          <m:t>=1</m:t>
                        </m:r>
                      </m:sub>
                      <m:sup>
                        <m:r>
                          <a:rPr lang="en-CA" altLang="en-US" b="0" i="1" smtClean="0">
                            <a:latin typeface="Cambria Math" panose="02040503050406030204" pitchFamily="18" charset="0"/>
                          </a:rPr>
                          <m:t>𝑘</m:t>
                        </m:r>
                      </m:sup>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𝜔</m:t>
                            </m:r>
                          </m:e>
                          <m:sub>
                            <m:r>
                              <a:rPr lang="en-CA" altLang="en-US" b="0" i="1" smtClean="0">
                                <a:latin typeface="Cambria Math" panose="02040503050406030204" pitchFamily="18" charset="0"/>
                              </a:rPr>
                              <m:t>𝑗</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𝑃</m:t>
                            </m:r>
                          </m:e>
                          <m:sub>
                            <m:r>
                              <a:rPr lang="en-CA" altLang="en-US" b="0" i="1" smtClean="0">
                                <a:latin typeface="Cambria Math" panose="02040503050406030204" pitchFamily="18" charset="0"/>
                              </a:rPr>
                              <m:t>𝑗</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m:rPr>
                                <m:sty m:val="p"/>
                              </m:rPr>
                              <a:rPr lang="en-CA" altLang="en-US" b="0" i="0" smtClean="0">
                                <a:latin typeface="Cambria Math" panose="02040503050406030204" pitchFamily="18" charset="0"/>
                              </a:rPr>
                              <m:t>Θ</m:t>
                            </m:r>
                          </m:e>
                          <m:sub>
                            <m:r>
                              <a:rPr lang="en-CA" altLang="en-US" b="0" i="1" smtClean="0">
                                <a:latin typeface="Cambria Math" panose="02040503050406030204" pitchFamily="18" charset="0"/>
                              </a:rPr>
                              <m:t>𝑗</m:t>
                            </m:r>
                          </m:sub>
                        </m:sSub>
                        <m:r>
                          <a:rPr lang="en-CA" altLang="en-US" b="0" i="1" smtClean="0">
                            <a:latin typeface="Cambria Math" panose="02040503050406030204" pitchFamily="18" charset="0"/>
                          </a:rPr>
                          <m:t>)</m:t>
                        </m:r>
                      </m:e>
                    </m:nary>
                  </m:oMath>
                </a14:m>
                <a:r>
                  <a:rPr lang="en-US" altLang="en-US" dirty="0"/>
                  <a:t> </a:t>
                </a:r>
              </a:p>
              <a:p>
                <a:r>
                  <a:rPr lang="en-US" altLang="en-US" dirty="0"/>
                  <a:t>Thus, </a:t>
                </a:r>
              </a:p>
              <a:p>
                <a:pPr marL="0" indent="0">
                  <a:buNone/>
                </a:pPr>
                <a14:m>
                  <m:oMathPara xmlns:m="http://schemas.openxmlformats.org/officeDocument/2006/math">
                    <m:oMathParaPr>
                      <m:jc m:val="centerGroup"/>
                    </m:oMathParaPr>
                    <m:oMath xmlns:m="http://schemas.openxmlformats.org/officeDocument/2006/math">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𝑂</m:t>
                          </m:r>
                        </m:e>
                        <m:e>
                          <m:r>
                            <m:rPr>
                              <m:sty m:val="p"/>
                            </m:rPr>
                            <a:rPr lang="en-CA" altLang="en-US" b="0" i="0" smtClean="0">
                              <a:latin typeface="Cambria Math" panose="02040503050406030204" pitchFamily="18" charset="0"/>
                            </a:rPr>
                            <m:t>Θ</m:t>
                          </m:r>
                        </m:e>
                      </m:d>
                      <m:r>
                        <a:rPr lang="en-CA" altLang="en-US" b="0" i="1" smtClean="0">
                          <a:latin typeface="Cambria Math" panose="02040503050406030204" pitchFamily="18" charset="0"/>
                        </a:rPr>
                        <m:t>=</m:t>
                      </m:r>
                      <m:nary>
                        <m:naryPr>
                          <m:chr m:val="∏"/>
                          <m:ctrlPr>
                            <a:rPr lang="en-CA" altLang="en-US" b="0" i="1" smtClean="0">
                              <a:latin typeface="Cambria Math" panose="02040503050406030204" pitchFamily="18" charset="0"/>
                            </a:rPr>
                          </m:ctrlPr>
                        </m:naryPr>
                        <m:sub>
                          <m:r>
                            <m:rPr>
                              <m:brk m:alnAt="23"/>
                            </m:rPr>
                            <a:rPr lang="en-CA" altLang="en-US" b="0" i="1" smtClean="0">
                              <a:latin typeface="Cambria Math" panose="02040503050406030204" pitchFamily="18" charset="0"/>
                            </a:rPr>
                            <m:t>𝑖</m:t>
                          </m:r>
                          <m:r>
                            <a:rPr lang="en-CA" altLang="en-US" b="0" i="1" smtClean="0">
                              <a:latin typeface="Cambria Math" panose="02040503050406030204" pitchFamily="18" charset="0"/>
                            </a:rPr>
                            <m:t>=1</m:t>
                          </m:r>
                        </m:sub>
                        <m:sup>
                          <m:r>
                            <a:rPr lang="en-CA" altLang="en-US" b="0" i="1" smtClean="0">
                              <a:latin typeface="Cambria Math" panose="02040503050406030204" pitchFamily="18" charset="0"/>
                            </a:rPr>
                            <m:t>𝑛</m:t>
                          </m:r>
                        </m:sup>
                        <m:e>
                          <m:nary>
                            <m:naryPr>
                              <m:chr m:val="∑"/>
                              <m:ctrlPr>
                                <a:rPr lang="en-CA" altLang="en-US" b="0" i="1" smtClean="0">
                                  <a:latin typeface="Cambria Math" panose="02040503050406030204" pitchFamily="18" charset="0"/>
                                </a:rPr>
                              </m:ctrlPr>
                            </m:naryPr>
                            <m:sub>
                              <m:r>
                                <m:rPr>
                                  <m:brk m:alnAt="23"/>
                                </m:rPr>
                                <a:rPr lang="en-CA" altLang="en-US" b="0" i="1" smtClean="0">
                                  <a:latin typeface="Cambria Math" panose="02040503050406030204" pitchFamily="18" charset="0"/>
                                </a:rPr>
                                <m:t>𝑗</m:t>
                              </m:r>
                              <m:r>
                                <a:rPr lang="en-CA" altLang="en-US" b="0" i="1" smtClean="0">
                                  <a:latin typeface="Cambria Math" panose="02040503050406030204" pitchFamily="18" charset="0"/>
                                </a:rPr>
                                <m:t>=1</m:t>
                              </m:r>
                            </m:sub>
                            <m:sup>
                              <m:r>
                                <a:rPr lang="en-CA" altLang="en-US" b="0" i="1" smtClean="0">
                                  <a:latin typeface="Cambria Math" panose="02040503050406030204" pitchFamily="18" charset="0"/>
                                </a:rPr>
                                <m:t>𝑘</m:t>
                              </m:r>
                            </m:sup>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𝜔</m:t>
                                  </m:r>
                                </m:e>
                                <m:sub>
                                  <m:r>
                                    <a:rPr lang="en-CA" altLang="en-US" b="0" i="1" smtClean="0">
                                      <a:latin typeface="Cambria Math" panose="02040503050406030204" pitchFamily="18" charset="0"/>
                                    </a:rPr>
                                    <m:t>𝑗</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𝑃</m:t>
                                  </m:r>
                                </m:e>
                                <m:sub>
                                  <m:r>
                                    <a:rPr lang="en-CA" altLang="en-US" b="0" i="1" smtClean="0">
                                      <a:latin typeface="Cambria Math" panose="02040503050406030204" pitchFamily="18" charset="0"/>
                                    </a:rPr>
                                    <m:t>𝑗</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m:rPr>
                                      <m:sty m:val="p"/>
                                    </m:rPr>
                                    <a:rPr lang="en-CA" altLang="en-US" b="0" i="0" smtClean="0">
                                      <a:latin typeface="Cambria Math" panose="02040503050406030204" pitchFamily="18" charset="0"/>
                                    </a:rPr>
                                    <m:t>Θ</m:t>
                                  </m:r>
                                </m:e>
                                <m:sub>
                                  <m:r>
                                    <a:rPr lang="en-CA" altLang="en-US" b="0" i="1" smtClean="0">
                                      <a:latin typeface="Cambria Math" panose="02040503050406030204" pitchFamily="18" charset="0"/>
                                    </a:rPr>
                                    <m:t>𝑗</m:t>
                                  </m:r>
                                </m:sub>
                              </m:sSub>
                              <m:r>
                                <a:rPr lang="en-CA" altLang="en-US" b="0" i="1" smtClean="0">
                                  <a:latin typeface="Cambria Math" panose="02040503050406030204" pitchFamily="18" charset="0"/>
                                </a:rPr>
                                <m:t>)</m:t>
                              </m:r>
                            </m:e>
                          </m:nary>
                        </m:e>
                      </m:nary>
                    </m:oMath>
                  </m:oMathPara>
                </a14:m>
                <a:endParaRPr lang="en-US" altLang="en-US" dirty="0"/>
              </a:p>
            </p:txBody>
          </p:sp>
        </mc:Choice>
        <mc:Fallback xmlns="">
          <p:sp>
            <p:nvSpPr>
              <p:cNvPr id="37892" name="Rectangle 3">
                <a:extLst>
                  <a:ext uri="{FF2B5EF4-FFF2-40B4-BE49-F238E27FC236}">
                    <a16:creationId xmlns:a16="http://schemas.microsoft.com/office/drawing/2014/main" id="{63229EBF-36B3-00F6-36CA-3C3820055BBF}"/>
                  </a:ext>
                </a:extLst>
              </p:cNvPr>
              <p:cNvSpPr>
                <a:spLocks noGrp="1" noRot="1" noChangeAspect="1" noMove="1" noResize="1" noEditPoints="1" noAdjustHandles="1" noChangeArrowheads="1" noChangeShapeType="1" noTextEdit="1"/>
              </p:cNvSpPr>
              <p:nvPr>
                <p:ph idx="1"/>
              </p:nvPr>
            </p:nvSpPr>
            <p:spPr>
              <a:blipFill>
                <a:blip r:embed="rId3"/>
                <a:stretch>
                  <a:fillRect l="-1086" t="-2326" r="-724" b="-2732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F5D6F30-4D8A-2780-266A-10F69ED705F0}"/>
              </a:ext>
            </a:extLst>
          </p:cNvPr>
          <p:cNvSpPr>
            <a:spLocks noGrp="1"/>
          </p:cNvSpPr>
          <p:nvPr>
            <p:ph type="sldNum" sz="quarter" idx="12"/>
          </p:nvPr>
        </p:nvSpPr>
        <p:spPr/>
        <p:txBody>
          <a:bodyPr/>
          <a:lstStyle/>
          <a:p>
            <a:fld id="{3576EC27-B82E-E143-A339-DE4537CE5FC3}"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a:extLst>
              <a:ext uri="{FF2B5EF4-FFF2-40B4-BE49-F238E27FC236}">
                <a16:creationId xmlns:a16="http://schemas.microsoft.com/office/drawing/2014/main" id="{5011C88F-16EF-6417-D7C4-FCA015030E55}"/>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AB4637B6-CCB6-FA48-AF7A-5FF743135A02}" type="slidenum">
              <a:rPr lang="en-US" altLang="en-US" sz="1200">
                <a:latin typeface="Tahoma" panose="020B0604030504040204" pitchFamily="34" charset="0"/>
              </a:rPr>
              <a:pPr algn="r" eaLnBrk="1" hangingPunct="1">
                <a:spcBef>
                  <a:spcPct val="0"/>
                </a:spcBef>
                <a:buClrTx/>
                <a:buSzTx/>
                <a:buFontTx/>
                <a:buNone/>
              </a:pPr>
              <a:t>11</a:t>
            </a:fld>
            <a:endParaRPr lang="en-US" altLang="en-US" sz="1200">
              <a:latin typeface="Tahoma" panose="020B0604030504040204" pitchFamily="34" charset="0"/>
            </a:endParaRPr>
          </a:p>
        </p:txBody>
      </p:sp>
      <p:sp>
        <p:nvSpPr>
          <p:cNvPr id="37891" name="Rectangle 2">
            <a:extLst>
              <a:ext uri="{FF2B5EF4-FFF2-40B4-BE49-F238E27FC236}">
                <a16:creationId xmlns:a16="http://schemas.microsoft.com/office/drawing/2014/main" id="{30F55484-1BD1-71B7-EB7B-FF5D9DAC6810}"/>
              </a:ext>
            </a:extLst>
          </p:cNvPr>
          <p:cNvSpPr>
            <a:spLocks noGrp="1" noChangeArrowheads="1"/>
          </p:cNvSpPr>
          <p:nvPr>
            <p:ph type="title"/>
          </p:nvPr>
        </p:nvSpPr>
        <p:spPr/>
        <p:txBody>
          <a:bodyPr>
            <a:normAutofit/>
          </a:bodyPr>
          <a:lstStyle/>
          <a:p>
            <a:pPr eaLnBrk="1" hangingPunct="1"/>
            <a:r>
              <a:rPr lang="en-US" altLang="en-US"/>
              <a:t>Univariate Gaussian Mixture Model</a:t>
            </a:r>
          </a:p>
        </p:txBody>
      </p:sp>
      <mc:AlternateContent xmlns:mc="http://schemas.openxmlformats.org/markup-compatibility/2006" xmlns:a14="http://schemas.microsoft.com/office/drawing/2010/main">
        <mc:Choice Requires="a14">
          <p:sp>
            <p:nvSpPr>
              <p:cNvPr id="37892" name="Rectangle 3">
                <a:extLst>
                  <a:ext uri="{FF2B5EF4-FFF2-40B4-BE49-F238E27FC236}">
                    <a16:creationId xmlns:a16="http://schemas.microsoft.com/office/drawing/2014/main" id="{63229EBF-36B3-00F6-36CA-3C3820055BBF}"/>
                  </a:ext>
                </a:extLst>
              </p:cNvPr>
              <p:cNvSpPr>
                <a:spLocks noGrp="1" noChangeArrowheads="1"/>
              </p:cNvSpPr>
              <p:nvPr>
                <p:ph idx="1"/>
              </p:nvPr>
            </p:nvSpPr>
            <p:spPr/>
            <p:txBody>
              <a:bodyPr>
                <a:normAutofit fontScale="92500"/>
              </a:bodyPr>
              <a:lstStyle/>
              <a:p>
                <a:r>
                  <a:rPr lang="en-US" altLang="en-US" dirty="0">
                    <a:latin typeface="Arial" panose="020B0604020202020204" pitchFamily="34" charset="0"/>
                  </a:rPr>
                  <a:t>Assume the probability density function of each cluster follows a 1-d Gaussian distribution.  Suppose that there are k clusters</a:t>
                </a:r>
              </a:p>
              <a:p>
                <a:pPr algn="just"/>
                <a:r>
                  <a:rPr lang="en-US" altLang="en-US" dirty="0">
                    <a:latin typeface="Arial" panose="020B0604020202020204" pitchFamily="34" charset="0"/>
                  </a:rPr>
                  <a:t>The probability density function of each cluster are centered at </a:t>
                </a:r>
                <a:r>
                  <a:rPr lang="el-GR" altLang="en-US" dirty="0">
                    <a:latin typeface="Arial" panose="020B0604020202020204" pitchFamily="34" charset="0"/>
                    <a:cs typeface="Arial" panose="020B0604020202020204" pitchFamily="34" charset="0"/>
                  </a:rPr>
                  <a:t>μ</a:t>
                </a:r>
                <a:r>
                  <a:rPr lang="en-US" altLang="en-US" baseline="-25000" dirty="0">
                    <a:latin typeface="Arial" panose="020B0604020202020204" pitchFamily="34" charset="0"/>
                  </a:rPr>
                  <a:t>j</a:t>
                </a:r>
                <a:r>
                  <a:rPr lang="en-US" altLang="en-US" dirty="0">
                    <a:latin typeface="Arial" panose="020B0604020202020204" pitchFamily="34" charset="0"/>
                  </a:rPr>
                  <a:t> with standard deviation </a:t>
                </a:r>
                <a:r>
                  <a:rPr lang="el-GR" altLang="en-US" dirty="0">
                    <a:latin typeface="Arial" panose="020B0604020202020204" pitchFamily="34" charset="0"/>
                    <a:cs typeface="Arial" panose="020B0604020202020204" pitchFamily="34" charset="0"/>
                  </a:rPr>
                  <a:t>σ</a:t>
                </a:r>
                <a:r>
                  <a:rPr lang="en-US" altLang="en-US" baseline="-25000" dirty="0">
                    <a:latin typeface="Arial" panose="020B0604020202020204" pitchFamily="34" charset="0"/>
                  </a:rPr>
                  <a:t>j</a:t>
                </a:r>
                <a:r>
                  <a:rPr lang="en-US" altLang="en-US" dirty="0">
                    <a:latin typeface="Arial" panose="020B0604020202020204" pitchFamily="34" charset="0"/>
                  </a:rPr>
                  <a:t>, </a:t>
                </a:r>
                <a:r>
                  <a:rPr lang="el-GR" altLang="en-US" dirty="0">
                    <a:latin typeface="Arial" panose="020B0604020202020204" pitchFamily="34" charset="0"/>
                    <a:cs typeface="Arial" panose="020B0604020202020204" pitchFamily="34" charset="0"/>
                  </a:rPr>
                  <a:t>θ</a:t>
                </a:r>
                <a:r>
                  <a:rPr lang="en-US" altLang="en-US" baseline="-25000" dirty="0">
                    <a:latin typeface="Arial" panose="020B0604020202020204" pitchFamily="34" charset="0"/>
                  </a:rPr>
                  <a:t>j</a:t>
                </a:r>
                <a:r>
                  <a:rPr lang="en-US" altLang="en-US" dirty="0">
                    <a:latin typeface="Arial" panose="020B0604020202020204" pitchFamily="34" charset="0"/>
                  </a:rPr>
                  <a:t>, = (</a:t>
                </a:r>
                <a:r>
                  <a:rPr lang="el-GR" altLang="en-US" dirty="0">
                    <a:latin typeface="Arial" panose="020B0604020202020204" pitchFamily="34" charset="0"/>
                    <a:cs typeface="Arial" panose="020B0604020202020204" pitchFamily="34" charset="0"/>
                  </a:rPr>
                  <a:t>μ</a:t>
                </a:r>
                <a:r>
                  <a:rPr lang="en-US" altLang="en-US" baseline="-25000" dirty="0">
                    <a:latin typeface="Arial" panose="020B0604020202020204" pitchFamily="34" charset="0"/>
                  </a:rPr>
                  <a:t>j</a:t>
                </a:r>
                <a:r>
                  <a:rPr lang="en-US" altLang="en-US" dirty="0">
                    <a:latin typeface="Arial" panose="020B0604020202020204" pitchFamily="34" charset="0"/>
                  </a:rPr>
                  <a:t>, </a:t>
                </a:r>
                <a:r>
                  <a:rPr lang="el-GR" altLang="en-US" dirty="0">
                    <a:latin typeface="Arial" panose="020B0604020202020204" pitchFamily="34" charset="0"/>
                    <a:cs typeface="Arial" panose="020B0604020202020204" pitchFamily="34" charset="0"/>
                  </a:rPr>
                  <a:t>σ</a:t>
                </a:r>
                <a:r>
                  <a:rPr lang="en-US" altLang="en-US" baseline="-25000" dirty="0">
                    <a:latin typeface="Arial" panose="020B0604020202020204" pitchFamily="34" charset="0"/>
                  </a:rPr>
                  <a:t>j</a:t>
                </a:r>
                <a:r>
                  <a:rPr lang="en-US" altLang="en-US" dirty="0">
                    <a:latin typeface="Arial" panose="020B0604020202020204" pitchFamily="34" charset="0"/>
                  </a:rPr>
                  <a:t>), we have</a:t>
                </a:r>
              </a:p>
              <a:p>
                <a:pPr marL="457200" lvl="1" indent="0">
                  <a:buNone/>
                </a:pPr>
                <a14:m>
                  <m:oMathPara xmlns:m="http://schemas.openxmlformats.org/officeDocument/2006/math">
                    <m:oMathParaPr>
                      <m:jc m:val="centerGroup"/>
                    </m:oMathParaPr>
                    <m:oMath xmlns:m="http://schemas.openxmlformats.org/officeDocument/2006/math">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e>
                        <m:e>
                          <m:sSub>
                            <m:sSubPr>
                              <m:ctrlPr>
                                <a:rPr lang="en-CA" altLang="en-US" b="0" i="1" smtClean="0">
                                  <a:latin typeface="Cambria Math" panose="02040503050406030204" pitchFamily="18" charset="0"/>
                                </a:rPr>
                              </m:ctrlPr>
                            </m:sSubPr>
                            <m:e>
                              <m:r>
                                <m:rPr>
                                  <m:sty m:val="p"/>
                                </m:rPr>
                                <a:rPr lang="en-CA" altLang="en-US" b="0" i="0" smtClean="0">
                                  <a:latin typeface="Cambria Math" panose="02040503050406030204" pitchFamily="18" charset="0"/>
                                </a:rPr>
                                <m:t>Θ</m:t>
                              </m:r>
                            </m:e>
                            <m:sub>
                              <m:r>
                                <a:rPr lang="en-CA" altLang="en-US" b="0" i="1" smtClean="0">
                                  <a:latin typeface="Cambria Math" panose="02040503050406030204" pitchFamily="18" charset="0"/>
                                </a:rPr>
                                <m:t>𝑗</m:t>
                              </m:r>
                            </m:sub>
                          </m:sSub>
                        </m:e>
                      </m:d>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ad>
                            <m:radPr>
                              <m:degHide m:val="on"/>
                              <m:ctrlPr>
                                <a:rPr lang="en-CA" altLang="en-US" b="0" i="1" smtClean="0">
                                  <a:latin typeface="Cambria Math" panose="02040503050406030204" pitchFamily="18" charset="0"/>
                                </a:rPr>
                              </m:ctrlPr>
                            </m:radPr>
                            <m:deg/>
                            <m:e>
                              <m:r>
                                <a:rPr lang="en-CA" altLang="en-US" b="0" i="1" smtClean="0">
                                  <a:latin typeface="Cambria Math" panose="02040503050406030204" pitchFamily="18" charset="0"/>
                                </a:rPr>
                                <m:t>2</m:t>
                              </m:r>
                              <m:r>
                                <a:rPr lang="en-CA" altLang="en-US" b="0" i="1" smtClean="0">
                                  <a:latin typeface="Cambria Math" panose="02040503050406030204" pitchFamily="18" charset="0"/>
                                </a:rPr>
                                <m:t>𝜋</m:t>
                              </m:r>
                            </m:e>
                          </m:rad>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𝜎</m:t>
                              </m:r>
                            </m:e>
                            <m:sub>
                              <m:r>
                                <a:rPr lang="en-CA" altLang="en-US" b="0" i="1" smtClean="0">
                                  <a:latin typeface="Cambria Math" panose="02040503050406030204" pitchFamily="18" charset="0"/>
                                </a:rPr>
                                <m:t>𝑗</m:t>
                              </m:r>
                            </m:sub>
                          </m:sSub>
                        </m:den>
                      </m:f>
                      <m:sSup>
                        <m:sSupPr>
                          <m:ctrlPr>
                            <a:rPr lang="en-CA" altLang="en-US" b="0" i="1" smtClean="0">
                              <a:latin typeface="Cambria Math" panose="02040503050406030204" pitchFamily="18" charset="0"/>
                            </a:rPr>
                          </m:ctrlPr>
                        </m:sSupPr>
                        <m:e>
                          <m:r>
                            <a:rPr lang="en-CA" altLang="en-US" b="0" i="1" smtClean="0">
                              <a:latin typeface="Cambria Math" panose="02040503050406030204" pitchFamily="18" charset="0"/>
                            </a:rPr>
                            <m:t>𝑒</m:t>
                          </m:r>
                        </m:e>
                        <m:sup>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𝜇</m:t>
                                          </m:r>
                                        </m:e>
                                        <m:sub>
                                          <m:r>
                                            <a:rPr lang="en-CA" altLang="en-US" b="0" i="1" smtClean="0">
                                              <a:latin typeface="Cambria Math" panose="02040503050406030204" pitchFamily="18" charset="0"/>
                                            </a:rPr>
                                            <m:t>𝑗</m:t>
                                          </m:r>
                                        </m:sub>
                                      </m:sSub>
                                    </m:e>
                                  </m:d>
                                </m:e>
                                <m:sup>
                                  <m:r>
                                    <a:rPr lang="en-CA" altLang="en-US" b="0" i="1" smtClean="0">
                                      <a:latin typeface="Cambria Math" panose="02040503050406030204" pitchFamily="18" charset="0"/>
                                    </a:rPr>
                                    <m:t>2</m:t>
                                  </m:r>
                                </m:sup>
                              </m:sSup>
                            </m:num>
                            <m:den>
                              <m:r>
                                <a:rPr lang="en-CA" altLang="en-US" b="0" i="1" smtClean="0">
                                  <a:latin typeface="Cambria Math" panose="02040503050406030204" pitchFamily="18" charset="0"/>
                                </a:rPr>
                                <m:t>2</m:t>
                              </m:r>
                              <m:sSup>
                                <m:sSupPr>
                                  <m:ctrlPr>
                                    <a:rPr lang="en-CA" altLang="en-US" b="0" i="1" smtClean="0">
                                      <a:latin typeface="Cambria Math" panose="02040503050406030204" pitchFamily="18" charset="0"/>
                                    </a:rPr>
                                  </m:ctrlPr>
                                </m:sSupPr>
                                <m:e>
                                  <m:r>
                                    <a:rPr lang="en-CA" altLang="en-US" b="0" i="1" smtClean="0">
                                      <a:latin typeface="Cambria Math" panose="02040503050406030204" pitchFamily="18" charset="0"/>
                                    </a:rPr>
                                    <m:t>𝜎</m:t>
                                  </m:r>
                                </m:e>
                                <m:sup>
                                  <m:r>
                                    <a:rPr lang="en-CA" altLang="en-US" b="0" i="1" smtClean="0">
                                      <a:latin typeface="Cambria Math" panose="02040503050406030204" pitchFamily="18" charset="0"/>
                                    </a:rPr>
                                    <m:t>2</m:t>
                                  </m:r>
                                </m:sup>
                              </m:sSup>
                            </m:den>
                          </m:f>
                        </m:sup>
                      </m:sSup>
                    </m:oMath>
                  </m:oMathPara>
                </a14:m>
                <a:endParaRPr lang="en-US" altLang="en-US" dirty="0"/>
              </a:p>
              <a:p>
                <a:pPr marL="457200" lvl="1" indent="0">
                  <a:buNone/>
                </a:pPr>
                <a14:m>
                  <m:oMathPara xmlns:m="http://schemas.openxmlformats.org/officeDocument/2006/math">
                    <m:oMathParaPr>
                      <m:jc m:val="centerGroup"/>
                    </m:oMathParaPr>
                    <m:oMath xmlns:m="http://schemas.openxmlformats.org/officeDocument/2006/math">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e>
                        <m:e>
                          <m:r>
                            <m:rPr>
                              <m:sty m:val="p"/>
                            </m:rPr>
                            <a:rPr lang="en-CA" altLang="en-US" b="0" i="0" smtClean="0">
                              <a:latin typeface="Cambria Math" panose="02040503050406030204" pitchFamily="18" charset="0"/>
                            </a:rPr>
                            <m:t>Θ</m:t>
                          </m:r>
                        </m:e>
                      </m:d>
                      <m:r>
                        <a:rPr lang="en-CA" altLang="en-US" b="0" i="1" smtClean="0">
                          <a:latin typeface="Cambria Math" panose="02040503050406030204" pitchFamily="18" charset="0"/>
                        </a:rPr>
                        <m:t>=</m:t>
                      </m:r>
                      <m:nary>
                        <m:naryPr>
                          <m:chr m:val="∑"/>
                          <m:ctrlPr>
                            <a:rPr lang="en-CA" altLang="en-US" b="0" i="1" smtClean="0">
                              <a:latin typeface="Cambria Math" panose="02040503050406030204" pitchFamily="18" charset="0"/>
                            </a:rPr>
                          </m:ctrlPr>
                        </m:naryPr>
                        <m:sub>
                          <m:r>
                            <m:rPr>
                              <m:brk m:alnAt="23"/>
                            </m:rPr>
                            <a:rPr lang="en-CA" altLang="en-US" b="0" i="1" smtClean="0">
                              <a:latin typeface="Cambria Math" panose="02040503050406030204" pitchFamily="18" charset="0"/>
                            </a:rPr>
                            <m:t>𝑗</m:t>
                          </m:r>
                          <m:r>
                            <a:rPr lang="en-CA" altLang="en-US" b="0" i="1" smtClean="0">
                              <a:latin typeface="Cambria Math" panose="02040503050406030204" pitchFamily="18" charset="0"/>
                            </a:rPr>
                            <m:t>=1</m:t>
                          </m:r>
                        </m:sub>
                        <m:sup>
                          <m:r>
                            <a:rPr lang="en-CA" altLang="en-US" b="0" i="1" smtClean="0">
                              <a:latin typeface="Cambria Math" panose="02040503050406030204" pitchFamily="18" charset="0"/>
                            </a:rPr>
                            <m:t>𝑘</m:t>
                          </m:r>
                        </m:sup>
                        <m:e>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ad>
                                <m:radPr>
                                  <m:degHide m:val="on"/>
                                  <m:ctrlPr>
                                    <a:rPr lang="en-CA" altLang="en-US" b="0" i="1" smtClean="0">
                                      <a:latin typeface="Cambria Math" panose="02040503050406030204" pitchFamily="18" charset="0"/>
                                    </a:rPr>
                                  </m:ctrlPr>
                                </m:radPr>
                                <m:deg/>
                                <m:e>
                                  <m:r>
                                    <a:rPr lang="en-CA" altLang="en-US" b="0" i="1" smtClean="0">
                                      <a:latin typeface="Cambria Math" panose="02040503050406030204" pitchFamily="18" charset="0"/>
                                    </a:rPr>
                                    <m:t>2</m:t>
                                  </m:r>
                                  <m:r>
                                    <a:rPr lang="en-CA" altLang="en-US" b="0" i="1" smtClean="0">
                                      <a:latin typeface="Cambria Math" panose="02040503050406030204" pitchFamily="18" charset="0"/>
                                    </a:rPr>
                                    <m:t>𝜋</m:t>
                                  </m:r>
                                </m:e>
                              </m:rad>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𝜎</m:t>
                                  </m:r>
                                </m:e>
                                <m:sub>
                                  <m:r>
                                    <a:rPr lang="en-CA" altLang="en-US" b="0" i="1" smtClean="0">
                                      <a:latin typeface="Cambria Math" panose="02040503050406030204" pitchFamily="18" charset="0"/>
                                    </a:rPr>
                                    <m:t>𝑗</m:t>
                                  </m:r>
                                </m:sub>
                              </m:sSub>
                            </m:den>
                          </m:f>
                          <m:sSup>
                            <m:sSupPr>
                              <m:ctrlPr>
                                <a:rPr lang="en-CA" altLang="en-US" b="0" i="1" smtClean="0">
                                  <a:latin typeface="Cambria Math" panose="02040503050406030204" pitchFamily="18" charset="0"/>
                                </a:rPr>
                              </m:ctrlPr>
                            </m:sSupPr>
                            <m:e>
                              <m:r>
                                <a:rPr lang="en-CA" altLang="en-US" b="0" i="1" smtClean="0">
                                  <a:latin typeface="Cambria Math" panose="02040503050406030204" pitchFamily="18" charset="0"/>
                                </a:rPr>
                                <m:t>𝑒</m:t>
                              </m:r>
                            </m:e>
                            <m:sup>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𝜇</m:t>
                                              </m:r>
                                            </m:e>
                                            <m:sub>
                                              <m:r>
                                                <a:rPr lang="en-CA" altLang="en-US" b="0" i="1" smtClean="0">
                                                  <a:latin typeface="Cambria Math" panose="02040503050406030204" pitchFamily="18" charset="0"/>
                                                </a:rPr>
                                                <m:t>𝑗</m:t>
                                              </m:r>
                                            </m:sub>
                                          </m:sSub>
                                        </m:e>
                                      </m:d>
                                    </m:e>
                                    <m:sup>
                                      <m:r>
                                        <a:rPr lang="en-CA" altLang="en-US" b="0" i="1" smtClean="0">
                                          <a:latin typeface="Cambria Math" panose="02040503050406030204" pitchFamily="18" charset="0"/>
                                        </a:rPr>
                                        <m:t>2</m:t>
                                      </m:r>
                                    </m:sup>
                                  </m:sSup>
                                </m:num>
                                <m:den>
                                  <m:r>
                                    <a:rPr lang="en-CA" altLang="en-US" b="0" i="1" smtClean="0">
                                      <a:latin typeface="Cambria Math" panose="02040503050406030204" pitchFamily="18" charset="0"/>
                                    </a:rPr>
                                    <m:t>2</m:t>
                                  </m:r>
                                  <m:sSup>
                                    <m:sSupPr>
                                      <m:ctrlPr>
                                        <a:rPr lang="en-CA" altLang="en-US" b="0" i="1" smtClean="0">
                                          <a:latin typeface="Cambria Math" panose="02040503050406030204" pitchFamily="18" charset="0"/>
                                        </a:rPr>
                                      </m:ctrlPr>
                                    </m:sSupPr>
                                    <m:e>
                                      <m:r>
                                        <a:rPr lang="en-CA" altLang="en-US" b="0" i="1" smtClean="0">
                                          <a:latin typeface="Cambria Math" panose="02040503050406030204" pitchFamily="18" charset="0"/>
                                        </a:rPr>
                                        <m:t>𝜎</m:t>
                                      </m:r>
                                    </m:e>
                                    <m:sup>
                                      <m:r>
                                        <a:rPr lang="en-CA" altLang="en-US" b="0" i="1" smtClean="0">
                                          <a:latin typeface="Cambria Math" panose="02040503050406030204" pitchFamily="18" charset="0"/>
                                        </a:rPr>
                                        <m:t>2</m:t>
                                      </m:r>
                                    </m:sup>
                                  </m:sSup>
                                </m:den>
                              </m:f>
                            </m:sup>
                          </m:sSup>
                        </m:e>
                      </m:nary>
                    </m:oMath>
                  </m:oMathPara>
                </a14:m>
                <a:endParaRPr lang="en-US" altLang="en-US" dirty="0"/>
              </a:p>
              <a:p>
                <a:pPr marL="457200" lvl="1" indent="0">
                  <a:buNone/>
                </a:pPr>
                <a14:m>
                  <m:oMathPara xmlns:m="http://schemas.openxmlformats.org/officeDocument/2006/math">
                    <m:oMathParaPr>
                      <m:jc m:val="centerGroup"/>
                    </m:oMathParaPr>
                    <m:oMath xmlns:m="http://schemas.openxmlformats.org/officeDocument/2006/math">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𝑂</m:t>
                          </m:r>
                        </m:e>
                        <m:e>
                          <m:r>
                            <m:rPr>
                              <m:sty m:val="p"/>
                            </m:rPr>
                            <a:rPr lang="en-CA" altLang="en-US" b="0" i="0" smtClean="0">
                              <a:latin typeface="Cambria Math" panose="02040503050406030204" pitchFamily="18" charset="0"/>
                            </a:rPr>
                            <m:t>Θ</m:t>
                          </m:r>
                        </m:e>
                      </m:d>
                      <m:r>
                        <a:rPr lang="en-CA" altLang="en-US" b="0" i="1" smtClean="0">
                          <a:latin typeface="Cambria Math" panose="02040503050406030204" pitchFamily="18" charset="0"/>
                        </a:rPr>
                        <m:t>=</m:t>
                      </m:r>
                      <m:nary>
                        <m:naryPr>
                          <m:chr m:val="∏"/>
                          <m:ctrlPr>
                            <a:rPr lang="en-CA" altLang="en-US" b="0" i="1" smtClean="0">
                              <a:latin typeface="Cambria Math" panose="02040503050406030204" pitchFamily="18" charset="0"/>
                            </a:rPr>
                          </m:ctrlPr>
                        </m:naryPr>
                        <m:sub>
                          <m:r>
                            <m:rPr>
                              <m:brk m:alnAt="23"/>
                            </m:rPr>
                            <a:rPr lang="en-CA" altLang="en-US" b="0" i="1" smtClean="0">
                              <a:latin typeface="Cambria Math" panose="02040503050406030204" pitchFamily="18" charset="0"/>
                            </a:rPr>
                            <m:t>𝑖</m:t>
                          </m:r>
                          <m:r>
                            <a:rPr lang="en-CA" altLang="en-US" b="0" i="1" smtClean="0">
                              <a:latin typeface="Cambria Math" panose="02040503050406030204" pitchFamily="18" charset="0"/>
                            </a:rPr>
                            <m:t>=1</m:t>
                          </m:r>
                        </m:sub>
                        <m:sup>
                          <m:r>
                            <a:rPr lang="en-CA" altLang="en-US" b="0" i="1" smtClean="0">
                              <a:latin typeface="Cambria Math" panose="02040503050406030204" pitchFamily="18" charset="0"/>
                            </a:rPr>
                            <m:t>𝑛</m:t>
                          </m:r>
                        </m:sup>
                        <m:e>
                          <m:nary>
                            <m:naryPr>
                              <m:chr m:val="∑"/>
                              <m:ctrlPr>
                                <a:rPr lang="en-CA" altLang="en-US" b="0" i="1" smtClean="0">
                                  <a:latin typeface="Cambria Math" panose="02040503050406030204" pitchFamily="18" charset="0"/>
                                </a:rPr>
                              </m:ctrlPr>
                            </m:naryPr>
                            <m:sub>
                              <m:r>
                                <m:rPr>
                                  <m:brk m:alnAt="23"/>
                                </m:rPr>
                                <a:rPr lang="en-CA" altLang="en-US" b="0" i="1" smtClean="0">
                                  <a:latin typeface="Cambria Math" panose="02040503050406030204" pitchFamily="18" charset="0"/>
                                </a:rPr>
                                <m:t>𝑗</m:t>
                              </m:r>
                              <m:r>
                                <a:rPr lang="en-CA" altLang="en-US" b="0" i="1" smtClean="0">
                                  <a:latin typeface="Cambria Math" panose="02040503050406030204" pitchFamily="18" charset="0"/>
                                </a:rPr>
                                <m:t>=1</m:t>
                              </m:r>
                            </m:sub>
                            <m:sup>
                              <m:r>
                                <a:rPr lang="en-CA" altLang="en-US" b="0" i="1" smtClean="0">
                                  <a:latin typeface="Cambria Math" panose="02040503050406030204" pitchFamily="18" charset="0"/>
                                </a:rPr>
                                <m:t>𝑘</m:t>
                              </m:r>
                            </m:sup>
                            <m:e>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ad>
                                    <m:radPr>
                                      <m:degHide m:val="on"/>
                                      <m:ctrlPr>
                                        <a:rPr lang="en-CA" altLang="en-US" b="0" i="1" smtClean="0">
                                          <a:latin typeface="Cambria Math" panose="02040503050406030204" pitchFamily="18" charset="0"/>
                                        </a:rPr>
                                      </m:ctrlPr>
                                    </m:radPr>
                                    <m:deg/>
                                    <m:e>
                                      <m:r>
                                        <a:rPr lang="en-CA" altLang="en-US" b="0" i="1" smtClean="0">
                                          <a:latin typeface="Cambria Math" panose="02040503050406030204" pitchFamily="18" charset="0"/>
                                        </a:rPr>
                                        <m:t>2</m:t>
                                      </m:r>
                                      <m:r>
                                        <a:rPr lang="en-CA" altLang="en-US" b="0" i="1" smtClean="0">
                                          <a:latin typeface="Cambria Math" panose="02040503050406030204" pitchFamily="18" charset="0"/>
                                        </a:rPr>
                                        <m:t>𝜋</m:t>
                                      </m:r>
                                    </m:e>
                                  </m:rad>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𝜎</m:t>
                                      </m:r>
                                    </m:e>
                                    <m:sub>
                                      <m:r>
                                        <a:rPr lang="en-CA" altLang="en-US" b="0" i="1" smtClean="0">
                                          <a:latin typeface="Cambria Math" panose="02040503050406030204" pitchFamily="18" charset="0"/>
                                        </a:rPr>
                                        <m:t>𝑗</m:t>
                                      </m:r>
                                    </m:sub>
                                  </m:sSub>
                                </m:den>
                              </m:f>
                              <m:sSup>
                                <m:sSupPr>
                                  <m:ctrlPr>
                                    <a:rPr lang="en-CA" altLang="en-US" b="0" i="1" smtClean="0">
                                      <a:latin typeface="Cambria Math" panose="02040503050406030204" pitchFamily="18" charset="0"/>
                                    </a:rPr>
                                  </m:ctrlPr>
                                </m:sSupPr>
                                <m:e>
                                  <m:r>
                                    <a:rPr lang="en-CA" altLang="en-US" b="0" i="1" smtClean="0">
                                      <a:latin typeface="Cambria Math" panose="02040503050406030204" pitchFamily="18" charset="0"/>
                                    </a:rPr>
                                    <m:t>𝑒</m:t>
                                  </m:r>
                                </m:e>
                                <m:sup>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𝜇</m:t>
                                                  </m:r>
                                                </m:e>
                                                <m:sub>
                                                  <m:r>
                                                    <a:rPr lang="en-CA" altLang="en-US" b="0" i="1" smtClean="0">
                                                      <a:latin typeface="Cambria Math" panose="02040503050406030204" pitchFamily="18" charset="0"/>
                                                    </a:rPr>
                                                    <m:t>𝑗</m:t>
                                                  </m:r>
                                                </m:sub>
                                              </m:sSub>
                                            </m:e>
                                          </m:d>
                                        </m:e>
                                        <m:sup>
                                          <m:r>
                                            <a:rPr lang="en-CA" altLang="en-US" b="0" i="1" smtClean="0">
                                              <a:latin typeface="Cambria Math" panose="02040503050406030204" pitchFamily="18" charset="0"/>
                                            </a:rPr>
                                            <m:t>2</m:t>
                                          </m:r>
                                        </m:sup>
                                      </m:sSup>
                                    </m:num>
                                    <m:den>
                                      <m:r>
                                        <a:rPr lang="en-CA" altLang="en-US" b="0" i="1" smtClean="0">
                                          <a:latin typeface="Cambria Math" panose="02040503050406030204" pitchFamily="18" charset="0"/>
                                        </a:rPr>
                                        <m:t>2</m:t>
                                      </m:r>
                                      <m:sSup>
                                        <m:sSupPr>
                                          <m:ctrlPr>
                                            <a:rPr lang="en-CA" altLang="en-US" b="0" i="1" smtClean="0">
                                              <a:latin typeface="Cambria Math" panose="02040503050406030204" pitchFamily="18" charset="0"/>
                                            </a:rPr>
                                          </m:ctrlPr>
                                        </m:sSupPr>
                                        <m:e>
                                          <m:r>
                                            <a:rPr lang="en-CA" altLang="en-US" b="0" i="1" smtClean="0">
                                              <a:latin typeface="Cambria Math" panose="02040503050406030204" pitchFamily="18" charset="0"/>
                                            </a:rPr>
                                            <m:t>𝜎</m:t>
                                          </m:r>
                                        </m:e>
                                        <m:sup>
                                          <m:r>
                                            <a:rPr lang="en-CA" altLang="en-US" b="0" i="1" smtClean="0">
                                              <a:latin typeface="Cambria Math" panose="02040503050406030204" pitchFamily="18" charset="0"/>
                                            </a:rPr>
                                            <m:t>2</m:t>
                                          </m:r>
                                        </m:sup>
                                      </m:sSup>
                                    </m:den>
                                  </m:f>
                                </m:sup>
                              </m:sSup>
                            </m:e>
                          </m:nary>
                        </m:e>
                      </m:nary>
                    </m:oMath>
                  </m:oMathPara>
                </a14:m>
                <a:endParaRPr lang="en-US" altLang="en-US" dirty="0"/>
              </a:p>
            </p:txBody>
          </p:sp>
        </mc:Choice>
        <mc:Fallback xmlns="">
          <p:sp>
            <p:nvSpPr>
              <p:cNvPr id="37892" name="Rectangle 3">
                <a:extLst>
                  <a:ext uri="{FF2B5EF4-FFF2-40B4-BE49-F238E27FC236}">
                    <a16:creationId xmlns:a16="http://schemas.microsoft.com/office/drawing/2014/main" id="{63229EBF-36B3-00F6-36CA-3C3820055BBF}"/>
                  </a:ext>
                </a:extLst>
              </p:cNvPr>
              <p:cNvSpPr>
                <a:spLocks noGrp="1" noRot="1" noChangeAspect="1" noMove="1" noResize="1" noEditPoints="1" noAdjustHandles="1" noChangeArrowheads="1" noChangeShapeType="1" noTextEdit="1"/>
              </p:cNvSpPr>
              <p:nvPr>
                <p:ph idx="1"/>
              </p:nvPr>
            </p:nvSpPr>
            <p:spPr>
              <a:blipFill>
                <a:blip r:embed="rId3"/>
                <a:stretch>
                  <a:fillRect l="-965" t="-2035" r="-483" b="-351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87AC19E-0EAB-9491-49F1-37871129934C}"/>
              </a:ext>
            </a:extLst>
          </p:cNvPr>
          <p:cNvSpPr>
            <a:spLocks noGrp="1"/>
          </p:cNvSpPr>
          <p:nvPr>
            <p:ph type="sldNum" sz="quarter" idx="12"/>
          </p:nvPr>
        </p:nvSpPr>
        <p:spPr/>
        <p:txBody>
          <a:bodyPr/>
          <a:lstStyle/>
          <a:p>
            <a:fld id="{3576EC27-B82E-E143-A339-DE4537CE5FC3}" type="slidenum">
              <a:rPr lang="en-US" smtClean="0"/>
              <a:t>11</a:t>
            </a:fld>
            <a:endParaRPr lang="en-US"/>
          </a:p>
        </p:txBody>
      </p:sp>
    </p:spTree>
    <p:extLst>
      <p:ext uri="{BB962C8B-B14F-4D97-AF65-F5344CB8AC3E}">
        <p14:creationId xmlns:p14="http://schemas.microsoft.com/office/powerpoint/2010/main" val="2335297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D19C818-6F9C-BD95-A1A8-B7B2D0E583EA}"/>
              </a:ext>
            </a:extLst>
          </p:cNvPr>
          <p:cNvSpPr>
            <a:spLocks noGrp="1" noChangeArrowheads="1"/>
          </p:cNvSpPr>
          <p:nvPr>
            <p:ph type="title"/>
          </p:nvPr>
        </p:nvSpPr>
        <p:spPr/>
        <p:txBody>
          <a:bodyPr/>
          <a:lstStyle/>
          <a:p>
            <a:r>
              <a:rPr lang="en-US" altLang="en-US"/>
              <a:t>The EM (Expectation Maximization) Algorithm</a:t>
            </a:r>
          </a:p>
        </p:txBody>
      </p:sp>
      <p:sp>
        <p:nvSpPr>
          <p:cNvPr id="38915" name="Rectangle 3">
            <a:extLst>
              <a:ext uri="{FF2B5EF4-FFF2-40B4-BE49-F238E27FC236}">
                <a16:creationId xmlns:a16="http://schemas.microsoft.com/office/drawing/2014/main" id="{AF1683AE-31FB-9B3E-F193-368645D2D386}"/>
              </a:ext>
            </a:extLst>
          </p:cNvPr>
          <p:cNvSpPr>
            <a:spLocks noGrp="1" noChangeArrowheads="1"/>
          </p:cNvSpPr>
          <p:nvPr>
            <p:ph idx="1"/>
          </p:nvPr>
        </p:nvSpPr>
        <p:spPr/>
        <p:txBody>
          <a:bodyPr>
            <a:normAutofit fontScale="92500" lnSpcReduction="10000"/>
          </a:bodyPr>
          <a:lstStyle/>
          <a:p>
            <a:r>
              <a:rPr lang="en-US" altLang="en-US" dirty="0"/>
              <a:t>The k-means algorithm has two steps at each iteration</a:t>
            </a:r>
          </a:p>
          <a:p>
            <a:pPr lvl="1"/>
            <a:r>
              <a:rPr lang="en-US" altLang="en-US" dirty="0"/>
              <a:t>Expectation Step </a:t>
            </a:r>
            <a:r>
              <a:rPr lang="en-US" altLang="en-US" dirty="0">
                <a:sym typeface="Symbol" pitchFamily="2" charset="2"/>
              </a:rPr>
              <a:t>(E-step): Given the current cluster centers, each object is assigned to the cluster whose center is closest to the object: An object is expected to belong to the closest cluster</a:t>
            </a:r>
          </a:p>
          <a:p>
            <a:pPr lvl="1"/>
            <a:r>
              <a:rPr lang="en-US" altLang="en-US" dirty="0">
                <a:sym typeface="Symbol" pitchFamily="2" charset="2"/>
              </a:rPr>
              <a:t>Maximization Step (M-step): Given the cluster assignment, for each cluster, the algorithm adjusts the center so that the sum of distance from the objects assigned to this cluster and the new center is minimized</a:t>
            </a:r>
          </a:p>
          <a:p>
            <a:r>
              <a:rPr lang="en-US" altLang="en-US" dirty="0">
                <a:sym typeface="Symbol" pitchFamily="2" charset="2"/>
              </a:rPr>
              <a:t>The (EM) algorithm: A framework to approach maximum likelihood or maximum a posteriori estimates of parameters in statistical models</a:t>
            </a:r>
          </a:p>
          <a:p>
            <a:pPr lvl="1"/>
            <a:r>
              <a:rPr lang="en-US" altLang="en-US" dirty="0">
                <a:sym typeface="Symbol" pitchFamily="2" charset="2"/>
              </a:rPr>
              <a:t>E-step assigns objects to clusters according to the current fuzzy clustering or parameters of probabilistic clusters</a:t>
            </a:r>
          </a:p>
          <a:p>
            <a:pPr lvl="1"/>
            <a:r>
              <a:rPr lang="en-US" altLang="en-US" dirty="0">
                <a:sym typeface="Symbol" pitchFamily="2" charset="2"/>
              </a:rPr>
              <a:t>M-step finds the new clustering or parameters that minimize the sum of squared error (SSE) or the expected likelihood</a:t>
            </a:r>
          </a:p>
        </p:txBody>
      </p:sp>
      <p:sp>
        <p:nvSpPr>
          <p:cNvPr id="38916" name="Slide Number Placeholder 3">
            <a:extLst>
              <a:ext uri="{FF2B5EF4-FFF2-40B4-BE49-F238E27FC236}">
                <a16:creationId xmlns:a16="http://schemas.microsoft.com/office/drawing/2014/main" id="{7BD85D74-4AE1-4890-2DAC-F6CDB70A8A11}"/>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190BFA3D-C017-5D49-86AE-17DC7AE4F2FC}" type="slidenum">
              <a:rPr lang="en-US" altLang="en-US" sz="1200">
                <a:latin typeface="Tahoma" panose="020B0604030504040204" pitchFamily="34" charset="0"/>
              </a:rPr>
              <a:pPr algn="r" eaLnBrk="1" hangingPunct="1">
                <a:spcBef>
                  <a:spcPct val="0"/>
                </a:spcBef>
                <a:buClrTx/>
                <a:buSzTx/>
                <a:buFontTx/>
                <a:buNone/>
              </a:pPr>
              <a:t>12</a:t>
            </a:fld>
            <a:endParaRPr lang="en-US" altLang="en-US" sz="1200">
              <a:latin typeface="Tahoma" panose="020B0604030504040204" pitchFamily="34" charset="0"/>
            </a:endParaRPr>
          </a:p>
        </p:txBody>
      </p:sp>
      <p:sp>
        <p:nvSpPr>
          <p:cNvPr id="2" name="Slide Number Placeholder 1">
            <a:extLst>
              <a:ext uri="{FF2B5EF4-FFF2-40B4-BE49-F238E27FC236}">
                <a16:creationId xmlns:a16="http://schemas.microsoft.com/office/drawing/2014/main" id="{1AD90C22-52BA-6DB0-4B78-40AC949A8C3E}"/>
              </a:ext>
            </a:extLst>
          </p:cNvPr>
          <p:cNvSpPr>
            <a:spLocks noGrp="1"/>
          </p:cNvSpPr>
          <p:nvPr>
            <p:ph type="sldNum" sz="quarter" idx="12"/>
          </p:nvPr>
        </p:nvSpPr>
        <p:spPr/>
        <p:txBody>
          <a:bodyPr/>
          <a:lstStyle/>
          <a:p>
            <a:fld id="{3576EC27-B82E-E143-A339-DE4537CE5FC3}"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253FAB4-1D54-CCA9-8431-2B4DA1FB24DD}"/>
              </a:ext>
            </a:extLst>
          </p:cNvPr>
          <p:cNvSpPr>
            <a:spLocks noGrp="1" noChangeArrowheads="1"/>
          </p:cNvSpPr>
          <p:nvPr>
            <p:ph type="title"/>
          </p:nvPr>
        </p:nvSpPr>
        <p:spPr/>
        <p:txBody>
          <a:bodyPr/>
          <a:lstStyle/>
          <a:p>
            <a:r>
              <a:rPr lang="en-US" altLang="en-US" dirty="0"/>
              <a:t>Fuzzy Clustering Using the EM Algorithm: Example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B09C984-247D-F7CC-28D5-64D03DDA65BB}"/>
                  </a:ext>
                </a:extLst>
              </p:cNvPr>
              <p:cNvSpPr>
                <a:spLocks noGrp="1"/>
              </p:cNvSpPr>
              <p:nvPr>
                <p:ph idx="1"/>
              </p:nvPr>
            </p:nvSpPr>
            <p:spPr/>
            <p:txBody>
              <a:bodyPr/>
              <a:lstStyle/>
              <a:p>
                <a:r>
                  <a:rPr lang="en-US" altLang="en-US" dirty="0"/>
                  <a:t>Initially, let c</a:t>
                </a:r>
                <a:r>
                  <a:rPr lang="en-US" altLang="en-US" baseline="-25000" dirty="0"/>
                  <a:t>1</a:t>
                </a:r>
                <a:r>
                  <a:rPr lang="en-US" altLang="en-US" dirty="0"/>
                  <a:t> = a and c</a:t>
                </a:r>
                <a:r>
                  <a:rPr lang="en-US" altLang="en-US" baseline="-25000" dirty="0"/>
                  <a:t>2</a:t>
                </a:r>
                <a:r>
                  <a:rPr lang="en-US" altLang="en-US" dirty="0"/>
                  <a:t> = b</a:t>
                </a:r>
              </a:p>
              <a:p>
                <a:r>
                  <a:rPr lang="en-US" altLang="en-US" dirty="0"/>
                  <a:t>The first E-step: assign o to c</a:t>
                </a:r>
                <a:r>
                  <a:rPr lang="en-US" altLang="en-US" baseline="-25000" dirty="0"/>
                  <a:t>1</a:t>
                </a:r>
                <a:r>
                  <a:rPr lang="en-US" altLang="en-US" dirty="0"/>
                  <a:t> with membership weight </a:t>
                </a:r>
              </a:p>
              <a:p>
                <a:pPr marL="0" indent="0">
                  <a:buNone/>
                </a:pPr>
                <a14:m>
                  <m:oMathPara xmlns:m="http://schemas.openxmlformats.org/officeDocument/2006/math">
                    <m:oMathParaPr>
                      <m:jc m:val="centerGroup"/>
                    </m:oMathParaPr>
                    <m:oMath xmlns:m="http://schemas.openxmlformats.org/officeDocument/2006/math">
                      <m:f>
                        <m:fPr>
                          <m:ctrlPr>
                            <a:rPr lang="en-CA" altLang="en-US" b="0" i="1" smtClean="0">
                              <a:latin typeface="Cambria Math" panose="02040503050406030204" pitchFamily="18" charset="0"/>
                            </a:rPr>
                          </m:ctrlPr>
                        </m:fPr>
                        <m:num>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
                                <a:rPr lang="en-CA" altLang="en-US" b="0" i="1" smtClean="0">
                                  <a:latin typeface="Cambria Math" panose="02040503050406030204" pitchFamily="18" charset="0"/>
                                </a:rPr>
                                <m:t>𝑑𝑖𝑠𝑡</m:t>
                              </m:r>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𝑜</m:t>
                                      </m:r>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𝑐</m:t>
                                          </m:r>
                                        </m:e>
                                        <m:sub>
                                          <m:r>
                                            <a:rPr lang="en-CA" altLang="en-US" b="0" i="1" smtClean="0">
                                              <a:latin typeface="Cambria Math" panose="02040503050406030204" pitchFamily="18" charset="0"/>
                                            </a:rPr>
                                            <m:t>1</m:t>
                                          </m:r>
                                        </m:sub>
                                      </m:sSub>
                                    </m:e>
                                  </m:d>
                                </m:e>
                                <m:sup>
                                  <m:r>
                                    <a:rPr lang="en-CA" altLang="en-US" b="0" i="1" smtClean="0">
                                      <a:latin typeface="Cambria Math" panose="02040503050406030204" pitchFamily="18" charset="0"/>
                                    </a:rPr>
                                    <m:t>2</m:t>
                                  </m:r>
                                </m:sup>
                              </m:sSup>
                            </m:den>
                          </m:f>
                        </m:num>
                        <m:den>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
                                <a:rPr lang="en-CA" altLang="en-US" b="0" i="1" smtClean="0">
                                  <a:latin typeface="Cambria Math" panose="02040503050406030204" pitchFamily="18" charset="0"/>
                                </a:rPr>
                                <m:t>𝑑𝑖𝑠𝑡</m:t>
                              </m:r>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𝑜</m:t>
                                      </m:r>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𝑐</m:t>
                                          </m:r>
                                        </m:e>
                                        <m:sub>
                                          <m:r>
                                            <a:rPr lang="en-CA" altLang="en-US" b="0" i="1" smtClean="0">
                                              <a:latin typeface="Cambria Math" panose="02040503050406030204" pitchFamily="18" charset="0"/>
                                            </a:rPr>
                                            <m:t>1</m:t>
                                          </m:r>
                                        </m:sub>
                                      </m:sSub>
                                    </m:e>
                                  </m:d>
                                </m:e>
                                <m:sup>
                                  <m:r>
                                    <a:rPr lang="en-CA" altLang="en-US" b="0" i="1" smtClean="0">
                                      <a:latin typeface="Cambria Math" panose="02040503050406030204" pitchFamily="18" charset="0"/>
                                    </a:rPr>
                                    <m:t>2</m:t>
                                  </m:r>
                                </m:sup>
                              </m:sSup>
                            </m:den>
                          </m:f>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
                                <a:rPr lang="en-CA" altLang="en-US" b="0" i="1" smtClean="0">
                                  <a:latin typeface="Cambria Math" panose="02040503050406030204" pitchFamily="18" charset="0"/>
                                </a:rPr>
                                <m:t>𝑑𝑖𝑠𝑡</m:t>
                              </m:r>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𝑜</m:t>
                                      </m:r>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𝑐</m:t>
                                          </m:r>
                                        </m:e>
                                        <m:sub>
                                          <m:r>
                                            <a:rPr lang="en-CA" altLang="en-US" b="0" i="1" smtClean="0">
                                              <a:latin typeface="Cambria Math" panose="02040503050406030204" pitchFamily="18" charset="0"/>
                                            </a:rPr>
                                            <m:t>2</m:t>
                                          </m:r>
                                        </m:sub>
                                      </m:sSub>
                                    </m:e>
                                  </m:d>
                                </m:e>
                                <m:sup>
                                  <m:r>
                                    <a:rPr lang="en-CA" altLang="en-US" b="0" i="1" smtClean="0">
                                      <a:latin typeface="Cambria Math" panose="02040503050406030204" pitchFamily="18" charset="0"/>
                                    </a:rPr>
                                    <m:t>2</m:t>
                                  </m:r>
                                </m:sup>
                              </m:sSup>
                            </m:den>
                          </m:f>
                        </m:den>
                      </m:f>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𝑑𝑖𝑠𝑡</m:t>
                          </m:r>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𝑜</m:t>
                                  </m:r>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𝑐</m:t>
                                      </m:r>
                                    </m:e>
                                    <m:sub>
                                      <m:r>
                                        <a:rPr lang="en-CA" altLang="en-US" b="0" i="1" smtClean="0">
                                          <a:latin typeface="Cambria Math" panose="02040503050406030204" pitchFamily="18" charset="0"/>
                                        </a:rPr>
                                        <m:t>2</m:t>
                                      </m:r>
                                    </m:sub>
                                  </m:sSub>
                                </m:e>
                              </m:d>
                            </m:e>
                            <m:sup>
                              <m:r>
                                <a:rPr lang="en-CA" altLang="en-US" b="0" i="1" smtClean="0">
                                  <a:latin typeface="Cambria Math" panose="02040503050406030204" pitchFamily="18" charset="0"/>
                                </a:rPr>
                                <m:t>2</m:t>
                              </m:r>
                            </m:sup>
                          </m:sSup>
                        </m:num>
                        <m:den>
                          <m:r>
                            <a:rPr lang="en-CA" altLang="en-US" b="0" i="1" smtClean="0">
                              <a:latin typeface="Cambria Math" panose="02040503050406030204" pitchFamily="18" charset="0"/>
                            </a:rPr>
                            <m:t>𝑑𝑖𝑠𝑡</m:t>
                          </m:r>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𝑜</m:t>
                                  </m:r>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𝑐</m:t>
                                      </m:r>
                                    </m:e>
                                    <m:sub>
                                      <m:r>
                                        <a:rPr lang="en-CA" altLang="en-US" b="0" i="1" smtClean="0">
                                          <a:latin typeface="Cambria Math" panose="02040503050406030204" pitchFamily="18" charset="0"/>
                                        </a:rPr>
                                        <m:t>1</m:t>
                                      </m:r>
                                    </m:sub>
                                  </m:sSub>
                                </m:e>
                              </m:d>
                            </m:e>
                            <m:sup>
                              <m:r>
                                <a:rPr lang="en-CA" altLang="en-US" b="0" i="1" smtClean="0">
                                  <a:latin typeface="Cambria Math" panose="02040503050406030204" pitchFamily="18" charset="0"/>
                                </a:rPr>
                                <m:t>2</m:t>
                              </m:r>
                            </m:sup>
                          </m:sSup>
                          <m:r>
                            <a:rPr lang="en-CA" altLang="en-US" b="0" i="1" smtClean="0">
                              <a:latin typeface="Cambria Math" panose="02040503050406030204" pitchFamily="18" charset="0"/>
                            </a:rPr>
                            <m:t>+</m:t>
                          </m:r>
                          <m:r>
                            <a:rPr lang="en-CA" altLang="en-US" b="0" i="1" smtClean="0">
                              <a:latin typeface="Cambria Math" panose="02040503050406030204" pitchFamily="18" charset="0"/>
                            </a:rPr>
                            <m:t>𝑑𝑖𝑠𝑡</m:t>
                          </m:r>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𝑜</m:t>
                                  </m:r>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𝑐</m:t>
                                      </m:r>
                                    </m:e>
                                    <m:sub>
                                      <m:r>
                                        <a:rPr lang="en-CA" altLang="en-US" b="0" i="1" smtClean="0">
                                          <a:latin typeface="Cambria Math" panose="02040503050406030204" pitchFamily="18" charset="0"/>
                                        </a:rPr>
                                        <m:t>2</m:t>
                                      </m:r>
                                    </m:sub>
                                  </m:sSub>
                                </m:e>
                              </m:d>
                            </m:e>
                            <m:sup>
                              <m:r>
                                <a:rPr lang="en-CA" altLang="en-US" b="0" i="1" smtClean="0">
                                  <a:latin typeface="Cambria Math" panose="02040503050406030204" pitchFamily="18" charset="0"/>
                                </a:rPr>
                                <m:t>2</m:t>
                              </m:r>
                            </m:sup>
                          </m:sSup>
                        </m:den>
                      </m:f>
                    </m:oMath>
                  </m:oMathPara>
                </a14:m>
                <a:endParaRPr lang="en-US" altLang="en-US" dirty="0"/>
              </a:p>
              <a:p>
                <a:pPr lvl="1"/>
                <a14:m>
                  <m:oMath xmlns:m="http://schemas.openxmlformats.org/officeDocument/2006/math">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𝑤</m:t>
                        </m:r>
                      </m:e>
                      <m:sub>
                        <m:r>
                          <a:rPr lang="en-CA" altLang="en-US" b="0" i="1" smtClean="0">
                            <a:latin typeface="Cambria Math" panose="02040503050406030204" pitchFamily="18" charset="0"/>
                          </a:rPr>
                          <m:t>𝑐</m:t>
                        </m:r>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𝑐</m:t>
                            </m:r>
                          </m:e>
                          <m:sub>
                            <m:r>
                              <a:rPr lang="en-CA" altLang="en-US" b="0" i="1" smtClean="0">
                                <a:latin typeface="Cambria Math" panose="02040503050406030204" pitchFamily="18" charset="0"/>
                              </a:rPr>
                              <m:t>1</m:t>
                            </m:r>
                          </m:sub>
                        </m:sSub>
                      </m:sub>
                    </m:sSub>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41</m:t>
                        </m:r>
                      </m:num>
                      <m:den>
                        <m:r>
                          <a:rPr lang="en-CA" altLang="en-US" b="0" i="1" smtClean="0">
                            <a:latin typeface="Cambria Math" panose="02040503050406030204" pitchFamily="18" charset="0"/>
                          </a:rPr>
                          <m:t>45+41</m:t>
                        </m:r>
                      </m:den>
                    </m:f>
                    <m:r>
                      <a:rPr lang="en-CA" altLang="en-US" b="0" i="1" smtClean="0">
                        <a:latin typeface="Cambria Math" panose="02040503050406030204" pitchFamily="18" charset="0"/>
                      </a:rPr>
                      <m:t>=0.48</m:t>
                    </m:r>
                  </m:oMath>
                </a14:m>
                <a:endParaRPr lang="en-US" altLang="en-US" dirty="0"/>
              </a:p>
            </p:txBody>
          </p:sp>
        </mc:Choice>
        <mc:Fallback xmlns="">
          <p:sp>
            <p:nvSpPr>
              <p:cNvPr id="5" name="Content Placeholder 4">
                <a:extLst>
                  <a:ext uri="{FF2B5EF4-FFF2-40B4-BE49-F238E27FC236}">
                    <a16:creationId xmlns:a16="http://schemas.microsoft.com/office/drawing/2014/main" id="{7B09C984-247D-F7CC-28D5-64D03DDA65BB}"/>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pic>
        <p:nvPicPr>
          <p:cNvPr id="7" name="Picture 4">
            <a:extLst>
              <a:ext uri="{FF2B5EF4-FFF2-40B4-BE49-F238E27FC236}">
                <a16:creationId xmlns:a16="http://schemas.microsoft.com/office/drawing/2014/main" id="{939CC7D4-E10B-0619-884E-2B33208A0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451242" y="4069724"/>
            <a:ext cx="4298603" cy="2572868"/>
          </a:xfrm>
          <a:prstGeom prst="rect">
            <a:avLst/>
          </a:prstGeom>
          <a:noFill/>
        </p:spPr>
      </p:pic>
      <p:sp>
        <p:nvSpPr>
          <p:cNvPr id="2" name="Slide Number Placeholder 1">
            <a:extLst>
              <a:ext uri="{FF2B5EF4-FFF2-40B4-BE49-F238E27FC236}">
                <a16:creationId xmlns:a16="http://schemas.microsoft.com/office/drawing/2014/main" id="{3E9A269B-CA31-8051-9A6F-41E9F2267819}"/>
              </a:ext>
            </a:extLst>
          </p:cNvPr>
          <p:cNvSpPr>
            <a:spLocks noGrp="1"/>
          </p:cNvSpPr>
          <p:nvPr>
            <p:ph type="sldNum" sz="quarter" idx="12"/>
          </p:nvPr>
        </p:nvSpPr>
        <p:spPr/>
        <p:txBody>
          <a:bodyPr/>
          <a:lstStyle/>
          <a:p>
            <a:fld id="{3576EC27-B82E-E143-A339-DE4537CE5FC3}"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253FAB4-1D54-CCA9-8431-2B4DA1FB24DD}"/>
              </a:ext>
            </a:extLst>
          </p:cNvPr>
          <p:cNvSpPr>
            <a:spLocks noGrp="1" noChangeArrowheads="1"/>
          </p:cNvSpPr>
          <p:nvPr>
            <p:ph type="title"/>
          </p:nvPr>
        </p:nvSpPr>
        <p:spPr/>
        <p:txBody>
          <a:bodyPr/>
          <a:lstStyle/>
          <a:p>
            <a:r>
              <a:rPr lang="en-US" altLang="en-US" dirty="0"/>
              <a:t>Fuzzy Clustering Using the EM Algorithm: Example</a:t>
            </a:r>
          </a:p>
        </p:txBody>
      </p:sp>
      <p:sp>
        <p:nvSpPr>
          <p:cNvPr id="39946" name="Rectangle 13">
            <a:extLst>
              <a:ext uri="{FF2B5EF4-FFF2-40B4-BE49-F238E27FC236}">
                <a16:creationId xmlns:a16="http://schemas.microsoft.com/office/drawing/2014/main" id="{5841F9EB-7563-7C89-8017-9A235C41FB87}"/>
              </a:ext>
            </a:extLst>
          </p:cNvPr>
          <p:cNvSpPr>
            <a:spLocks noChangeArrowheads="1"/>
          </p:cNvSpPr>
          <p:nvPr/>
        </p:nvSpPr>
        <p:spPr bwMode="auto">
          <a:xfrm>
            <a:off x="1828800" y="4114800"/>
            <a:ext cx="86106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endParaRPr lang="en-US" altLang="en-US" sz="200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FE48F0-E98E-D64B-8386-6144EF910237}"/>
                  </a:ext>
                </a:extLst>
              </p:cNvPr>
              <p:cNvSpPr>
                <a:spLocks noGrp="1"/>
              </p:cNvSpPr>
              <p:nvPr>
                <p:ph idx="1"/>
              </p:nvPr>
            </p:nvSpPr>
            <p:spPr/>
            <p:txBody>
              <a:bodyPr>
                <a:normAutofit/>
              </a:bodyPr>
              <a:lstStyle/>
              <a:p>
                <a:r>
                  <a:rPr lang="en-US" altLang="en-US" sz="2400" dirty="0">
                    <a:latin typeface="Arial" panose="020B0604020202020204" pitchFamily="34" charset="0"/>
                  </a:rPr>
                  <a:t>The first M-step:  recalculate the centroids according to the partition matrix, minimizing the sum of squared error (SSE) </a:t>
                </a:r>
              </a:p>
              <a:p>
                <a:pPr marL="0" indent="0">
                  <a:buNone/>
                </a:pPr>
                <a14:m>
                  <m:oMathPara xmlns:m="http://schemas.openxmlformats.org/officeDocument/2006/math">
                    <m:oMathParaPr>
                      <m:jc m:val="centerGroup"/>
                    </m:oMathParaPr>
                    <m:oMath xmlns:m="http://schemas.openxmlformats.org/officeDocument/2006/math">
                      <m:sSub>
                        <m:sSubPr>
                          <m:ctrlPr>
                            <a:rPr lang="en-CA" altLang="en-US" sz="2400" b="0" i="1" smtClean="0">
                              <a:latin typeface="Cambria Math" panose="02040503050406030204" pitchFamily="18" charset="0"/>
                            </a:rPr>
                          </m:ctrlPr>
                        </m:sSubPr>
                        <m:e>
                          <m:r>
                            <a:rPr lang="en-CA" altLang="en-US" sz="2400" b="0" i="1" smtClean="0">
                              <a:latin typeface="Cambria Math" panose="02040503050406030204" pitchFamily="18" charset="0"/>
                            </a:rPr>
                            <m:t>𝑐</m:t>
                          </m:r>
                        </m:e>
                        <m:sub>
                          <m:r>
                            <a:rPr lang="en-CA" altLang="en-US" sz="2400" b="0" i="1" smtClean="0">
                              <a:latin typeface="Cambria Math" panose="02040503050406030204" pitchFamily="18" charset="0"/>
                            </a:rPr>
                            <m:t>𝑗</m:t>
                          </m:r>
                        </m:sub>
                      </m:sSub>
                      <m:r>
                        <a:rPr lang="en-CA" altLang="en-US" sz="2400" b="0" i="1" smtClean="0">
                          <a:latin typeface="Cambria Math" panose="02040503050406030204" pitchFamily="18" charset="0"/>
                        </a:rPr>
                        <m:t>=</m:t>
                      </m:r>
                      <m:f>
                        <m:fPr>
                          <m:ctrlPr>
                            <a:rPr lang="en-CA" altLang="en-US" sz="2400" b="0" i="1" smtClean="0">
                              <a:latin typeface="Cambria Math" panose="02040503050406030204" pitchFamily="18" charset="0"/>
                            </a:rPr>
                          </m:ctrlPr>
                        </m:fPr>
                        <m:num>
                          <m:nary>
                            <m:naryPr>
                              <m:chr m:val="∑"/>
                              <m:supHide m:val="on"/>
                              <m:ctrlPr>
                                <a:rPr lang="en-CA" altLang="en-US" sz="2400" b="0" i="1" smtClean="0">
                                  <a:latin typeface="Cambria Math" panose="02040503050406030204" pitchFamily="18" charset="0"/>
                                </a:rPr>
                              </m:ctrlPr>
                            </m:naryPr>
                            <m:sub>
                              <m:r>
                                <m:rPr>
                                  <m:brk m:alnAt="7"/>
                                </m:rPr>
                                <a:rPr lang="en-CA" altLang="en-US" sz="2400" b="0" i="1" smtClean="0">
                                  <a:latin typeface="Cambria Math" panose="02040503050406030204" pitchFamily="18" charset="0"/>
                                </a:rPr>
                                <m:t>𝑒</m:t>
                              </m:r>
                              <m:r>
                                <a:rPr lang="en-CA" altLang="en-US" sz="2400" b="0" i="1" smtClean="0">
                                  <a:latin typeface="Cambria Math" panose="02040503050406030204" pitchFamily="18" charset="0"/>
                                </a:rPr>
                                <m:t>𝑎𝑐h</m:t>
                              </m:r>
                              <m:r>
                                <a:rPr lang="en-CA" altLang="en-US" sz="2400" b="0" i="1" smtClean="0">
                                  <a:latin typeface="Cambria Math" panose="02040503050406030204" pitchFamily="18" charset="0"/>
                                </a:rPr>
                                <m:t> </m:t>
                              </m:r>
                              <m:r>
                                <a:rPr lang="en-CA" altLang="en-US" sz="2400" b="0" i="1" smtClean="0">
                                  <a:latin typeface="Cambria Math" panose="02040503050406030204" pitchFamily="18" charset="0"/>
                                </a:rPr>
                                <m:t>𝑝𝑜𝑖𝑛𝑡</m:t>
                              </m:r>
                              <m:r>
                                <a:rPr lang="en-CA" altLang="en-US" sz="2400" b="0" i="1" smtClean="0">
                                  <a:latin typeface="Cambria Math" panose="02040503050406030204" pitchFamily="18" charset="0"/>
                                </a:rPr>
                                <m:t> </m:t>
                              </m:r>
                              <m:r>
                                <a:rPr lang="en-CA" altLang="en-US" sz="2400" b="0" i="1" smtClean="0">
                                  <a:latin typeface="Cambria Math" panose="02040503050406030204" pitchFamily="18" charset="0"/>
                                </a:rPr>
                                <m:t>𝑜</m:t>
                              </m:r>
                            </m:sub>
                            <m:sup/>
                            <m:e>
                              <m:sSubSup>
                                <m:sSubSupPr>
                                  <m:ctrlPr>
                                    <a:rPr lang="en-CA" altLang="en-US" sz="2400" b="0" i="1" smtClean="0">
                                      <a:latin typeface="Cambria Math" panose="02040503050406030204" pitchFamily="18" charset="0"/>
                                    </a:rPr>
                                  </m:ctrlPr>
                                </m:sSubSupPr>
                                <m:e>
                                  <m:r>
                                    <a:rPr lang="en-CA" altLang="en-US" sz="2400" b="0" i="1" smtClean="0">
                                      <a:latin typeface="Cambria Math" panose="02040503050406030204" pitchFamily="18" charset="0"/>
                                    </a:rPr>
                                    <m:t>𝑤</m:t>
                                  </m:r>
                                </m:e>
                                <m:sub>
                                  <m:r>
                                    <a:rPr lang="en-CA" altLang="en-US" sz="2400" b="0" i="1" smtClean="0">
                                      <a:latin typeface="Cambria Math" panose="02040503050406030204" pitchFamily="18" charset="0"/>
                                    </a:rPr>
                                    <m:t>𝑜</m:t>
                                  </m:r>
                                  <m:r>
                                    <a:rPr lang="en-CA" altLang="en-US" sz="2400" b="0" i="1" smtClean="0">
                                      <a:latin typeface="Cambria Math" panose="02040503050406030204" pitchFamily="18" charset="0"/>
                                    </a:rPr>
                                    <m:t>,</m:t>
                                  </m:r>
                                  <m:sSub>
                                    <m:sSubPr>
                                      <m:ctrlPr>
                                        <a:rPr lang="en-CA" altLang="en-US" sz="2400" b="0" i="1" smtClean="0">
                                          <a:latin typeface="Cambria Math" panose="02040503050406030204" pitchFamily="18" charset="0"/>
                                        </a:rPr>
                                      </m:ctrlPr>
                                    </m:sSubPr>
                                    <m:e>
                                      <m:r>
                                        <a:rPr lang="en-CA" altLang="en-US" sz="2400" b="0" i="1" smtClean="0">
                                          <a:latin typeface="Cambria Math" panose="02040503050406030204" pitchFamily="18" charset="0"/>
                                        </a:rPr>
                                        <m:t>𝑐</m:t>
                                      </m:r>
                                    </m:e>
                                    <m:sub>
                                      <m:r>
                                        <a:rPr lang="en-CA" altLang="en-US" sz="2400" b="0" i="1" smtClean="0">
                                          <a:latin typeface="Cambria Math" panose="02040503050406030204" pitchFamily="18" charset="0"/>
                                        </a:rPr>
                                        <m:t>𝑗</m:t>
                                      </m:r>
                                    </m:sub>
                                  </m:sSub>
                                </m:sub>
                                <m:sup>
                                  <m:r>
                                    <a:rPr lang="en-CA" altLang="en-US" sz="2400" b="0" i="1" smtClean="0">
                                      <a:latin typeface="Cambria Math" panose="02040503050406030204" pitchFamily="18" charset="0"/>
                                    </a:rPr>
                                    <m:t>2</m:t>
                                  </m:r>
                                </m:sup>
                              </m:sSubSup>
                              <m:r>
                                <a:rPr lang="en-CA" altLang="en-US" sz="2400" b="0" i="1" smtClean="0">
                                  <a:latin typeface="Cambria Math" panose="02040503050406030204" pitchFamily="18" charset="0"/>
                                </a:rPr>
                                <m:t>𝑜</m:t>
                              </m:r>
                            </m:e>
                          </m:nary>
                        </m:num>
                        <m:den>
                          <m:nary>
                            <m:naryPr>
                              <m:chr m:val="∑"/>
                              <m:supHide m:val="on"/>
                              <m:ctrlPr>
                                <a:rPr lang="en-CA" altLang="en-US" sz="2400" b="0" i="1" smtClean="0">
                                  <a:latin typeface="Cambria Math" panose="02040503050406030204" pitchFamily="18" charset="0"/>
                                </a:rPr>
                              </m:ctrlPr>
                            </m:naryPr>
                            <m:sub>
                              <m:r>
                                <m:rPr>
                                  <m:brk m:alnAt="7"/>
                                </m:rPr>
                                <a:rPr lang="en-CA" altLang="en-US" sz="2400" b="0" i="1" smtClean="0">
                                  <a:latin typeface="Cambria Math" panose="02040503050406030204" pitchFamily="18" charset="0"/>
                                </a:rPr>
                                <m:t>𝑒</m:t>
                              </m:r>
                              <m:r>
                                <a:rPr lang="en-CA" altLang="en-US" sz="2400" b="0" i="1" smtClean="0">
                                  <a:latin typeface="Cambria Math" panose="02040503050406030204" pitchFamily="18" charset="0"/>
                                </a:rPr>
                                <m:t>𝑎𝑐h</m:t>
                              </m:r>
                              <m:r>
                                <a:rPr lang="en-CA" altLang="en-US" sz="2400" b="0" i="1" smtClean="0">
                                  <a:latin typeface="Cambria Math" panose="02040503050406030204" pitchFamily="18" charset="0"/>
                                </a:rPr>
                                <m:t> </m:t>
                              </m:r>
                              <m:r>
                                <a:rPr lang="en-CA" altLang="en-US" sz="2400" b="0" i="1" smtClean="0">
                                  <a:latin typeface="Cambria Math" panose="02040503050406030204" pitchFamily="18" charset="0"/>
                                </a:rPr>
                                <m:t>𝑝𝑜𝑖𝑛𝑡</m:t>
                              </m:r>
                              <m:r>
                                <a:rPr lang="en-CA" altLang="en-US" sz="2400" b="0" i="1" smtClean="0">
                                  <a:latin typeface="Cambria Math" panose="02040503050406030204" pitchFamily="18" charset="0"/>
                                </a:rPr>
                                <m:t> </m:t>
                              </m:r>
                              <m:r>
                                <a:rPr lang="en-CA" altLang="en-US" sz="2400" b="0" i="1" smtClean="0">
                                  <a:latin typeface="Cambria Math" panose="02040503050406030204" pitchFamily="18" charset="0"/>
                                </a:rPr>
                                <m:t>𝑜</m:t>
                              </m:r>
                            </m:sub>
                            <m:sup/>
                            <m:e>
                              <m:sSubSup>
                                <m:sSubSupPr>
                                  <m:ctrlPr>
                                    <a:rPr lang="en-CA" altLang="en-US" sz="2400" b="0" i="1" smtClean="0">
                                      <a:latin typeface="Cambria Math" panose="02040503050406030204" pitchFamily="18" charset="0"/>
                                    </a:rPr>
                                  </m:ctrlPr>
                                </m:sSubSupPr>
                                <m:e>
                                  <m:r>
                                    <a:rPr lang="en-CA" altLang="en-US" sz="2400" b="0" i="1" smtClean="0">
                                      <a:latin typeface="Cambria Math" panose="02040503050406030204" pitchFamily="18" charset="0"/>
                                    </a:rPr>
                                    <m:t>𝑤</m:t>
                                  </m:r>
                                </m:e>
                                <m:sub>
                                  <m:r>
                                    <a:rPr lang="en-CA" altLang="en-US" sz="2400" b="0" i="1" smtClean="0">
                                      <a:latin typeface="Cambria Math" panose="02040503050406030204" pitchFamily="18" charset="0"/>
                                    </a:rPr>
                                    <m:t>𝑜</m:t>
                                  </m:r>
                                  <m:r>
                                    <a:rPr lang="en-CA" altLang="en-US" sz="2400" b="0" i="1" smtClean="0">
                                      <a:latin typeface="Cambria Math" panose="02040503050406030204" pitchFamily="18" charset="0"/>
                                    </a:rPr>
                                    <m:t>,</m:t>
                                  </m:r>
                                  <m:sSub>
                                    <m:sSubPr>
                                      <m:ctrlPr>
                                        <a:rPr lang="en-CA" altLang="en-US" sz="2400" b="0" i="1" smtClean="0">
                                          <a:latin typeface="Cambria Math" panose="02040503050406030204" pitchFamily="18" charset="0"/>
                                        </a:rPr>
                                      </m:ctrlPr>
                                    </m:sSubPr>
                                    <m:e>
                                      <m:r>
                                        <a:rPr lang="en-CA" altLang="en-US" sz="2400" b="0" i="1" smtClean="0">
                                          <a:latin typeface="Cambria Math" panose="02040503050406030204" pitchFamily="18" charset="0"/>
                                        </a:rPr>
                                        <m:t>𝑐</m:t>
                                      </m:r>
                                    </m:e>
                                    <m:sub>
                                      <m:r>
                                        <a:rPr lang="en-CA" altLang="en-US" sz="2400" b="0" i="1" smtClean="0">
                                          <a:latin typeface="Cambria Math" panose="02040503050406030204" pitchFamily="18" charset="0"/>
                                        </a:rPr>
                                        <m:t>𝑗</m:t>
                                      </m:r>
                                    </m:sub>
                                  </m:sSub>
                                </m:sub>
                                <m:sup>
                                  <m:r>
                                    <a:rPr lang="en-CA" altLang="en-US" sz="2400" b="0" i="1" smtClean="0">
                                      <a:latin typeface="Cambria Math" panose="02040503050406030204" pitchFamily="18" charset="0"/>
                                    </a:rPr>
                                    <m:t>2</m:t>
                                  </m:r>
                                </m:sup>
                              </m:sSubSup>
                            </m:e>
                          </m:nary>
                        </m:den>
                      </m:f>
                    </m:oMath>
                  </m:oMathPara>
                </a14:m>
                <a:endParaRPr lang="en-US" altLang="en-US" sz="2400" dirty="0">
                  <a:latin typeface="Arial" panose="020B0604020202020204" pitchFamily="34" charset="0"/>
                </a:endParaRPr>
              </a:p>
              <a:p>
                <a:pPr lvl="1"/>
                <a14:m>
                  <m:oMath xmlns:m="http://schemas.openxmlformats.org/officeDocument/2006/math">
                    <m:sSub>
                      <m:sSubPr>
                        <m:ctrlPr>
                          <a:rPr lang="en-CA" altLang="en-US" sz="2000" b="0" i="1" smtClean="0">
                            <a:latin typeface="Cambria Math" panose="02040503050406030204" pitchFamily="18" charset="0"/>
                          </a:rPr>
                        </m:ctrlPr>
                      </m:sSubPr>
                      <m:e>
                        <m:r>
                          <a:rPr lang="en-CA" altLang="en-US" sz="2000" b="0" i="1" smtClean="0">
                            <a:latin typeface="Cambria Math" panose="02040503050406030204" pitchFamily="18" charset="0"/>
                          </a:rPr>
                          <m:t>𝑐</m:t>
                        </m:r>
                      </m:e>
                      <m:sub>
                        <m:r>
                          <a:rPr lang="en-CA" altLang="en-US" sz="2000" b="0" i="1" smtClean="0">
                            <a:latin typeface="Cambria Math" panose="02040503050406030204" pitchFamily="18" charset="0"/>
                          </a:rPr>
                          <m:t>1</m:t>
                        </m:r>
                      </m:sub>
                    </m:sSub>
                    <m:r>
                      <a:rPr lang="en-CA" altLang="en-US" sz="2000" b="0" i="1" smtClean="0">
                        <a:latin typeface="Cambria Math" panose="02040503050406030204" pitchFamily="18" charset="0"/>
                      </a:rPr>
                      <m:t>=(8.47, 5.12)</m:t>
                    </m:r>
                  </m:oMath>
                </a14:m>
                <a:endParaRPr lang="en-US" altLang="en-US" sz="2000" dirty="0">
                  <a:latin typeface="Arial" panose="020B0604020202020204" pitchFamily="34" charset="0"/>
                </a:endParaRPr>
              </a:p>
              <a:p>
                <a:r>
                  <a:rPr lang="en-US" altLang="en-US" sz="2400" dirty="0">
                    <a:latin typeface="Arial" panose="020B0604020202020204" pitchFamily="34" charset="0"/>
                  </a:rPr>
                  <a:t>Iteratively calculate this until the cluster centers converge or the change is small enough</a:t>
                </a:r>
              </a:p>
              <a:p>
                <a:endParaRPr lang="en-US" sz="2400" dirty="0"/>
              </a:p>
            </p:txBody>
          </p:sp>
        </mc:Choice>
        <mc:Fallback xmlns="">
          <p:sp>
            <p:nvSpPr>
              <p:cNvPr id="3" name="Content Placeholder 2">
                <a:extLst>
                  <a:ext uri="{FF2B5EF4-FFF2-40B4-BE49-F238E27FC236}">
                    <a16:creationId xmlns:a16="http://schemas.microsoft.com/office/drawing/2014/main" id="{B8FE48F0-E98E-D64B-8386-6144EF910237}"/>
                  </a:ext>
                </a:extLst>
              </p:cNvPr>
              <p:cNvSpPr>
                <a:spLocks noGrp="1" noRot="1" noChangeAspect="1" noMove="1" noResize="1" noEditPoints="1" noAdjustHandles="1" noChangeArrowheads="1" noChangeShapeType="1" noTextEdit="1"/>
              </p:cNvSpPr>
              <p:nvPr>
                <p:ph idx="1"/>
              </p:nvPr>
            </p:nvSpPr>
            <p:spPr>
              <a:blipFill>
                <a:blip r:embed="rId3"/>
                <a:stretch>
                  <a:fillRect l="-844" t="-2035" r="-1568"/>
                </a:stretch>
              </a:blipFill>
            </p:spPr>
            <p:txBody>
              <a:bodyPr/>
              <a:lstStyle/>
              <a:p>
                <a:r>
                  <a:rPr lang="en-US">
                    <a:noFill/>
                  </a:rPr>
                  <a:t> </a:t>
                </a:r>
              </a:p>
            </p:txBody>
          </p:sp>
        </mc:Fallback>
      </mc:AlternateContent>
      <p:pic>
        <p:nvPicPr>
          <p:cNvPr id="5" name="Picture 5">
            <a:extLst>
              <a:ext uri="{FF2B5EF4-FFF2-40B4-BE49-F238E27FC236}">
                <a16:creationId xmlns:a16="http://schemas.microsoft.com/office/drawing/2014/main" id="{5B5AE3E5-53E7-2858-88C1-0BD2761FD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659" y="4326551"/>
            <a:ext cx="7991341" cy="1985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EDD2532-BE13-46E0-230D-7B964E289E7B}"/>
              </a:ext>
            </a:extLst>
          </p:cNvPr>
          <p:cNvSpPr>
            <a:spLocks noGrp="1"/>
          </p:cNvSpPr>
          <p:nvPr>
            <p:ph type="sldNum" sz="quarter" idx="12"/>
          </p:nvPr>
        </p:nvSpPr>
        <p:spPr/>
        <p:txBody>
          <a:bodyPr/>
          <a:lstStyle/>
          <a:p>
            <a:fld id="{3576EC27-B82E-E143-A339-DE4537CE5FC3}" type="slidenum">
              <a:rPr lang="en-US" smtClean="0"/>
              <a:t>14</a:t>
            </a:fld>
            <a:endParaRPr lang="en-US"/>
          </a:p>
        </p:txBody>
      </p:sp>
    </p:spTree>
    <p:extLst>
      <p:ext uri="{BB962C8B-B14F-4D97-AF65-F5344CB8AC3E}">
        <p14:creationId xmlns:p14="http://schemas.microsoft.com/office/powerpoint/2010/main" val="1416649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74C6B3E9-5B55-771E-B308-B874E4AC670B}"/>
              </a:ext>
            </a:extLst>
          </p:cNvPr>
          <p:cNvSpPr>
            <a:spLocks noGrp="1" noChangeArrowheads="1"/>
          </p:cNvSpPr>
          <p:nvPr>
            <p:ph type="title"/>
          </p:nvPr>
        </p:nvSpPr>
        <p:spPr/>
        <p:txBody>
          <a:bodyPr/>
          <a:lstStyle/>
          <a:p>
            <a:r>
              <a:rPr lang="en-US" altLang="en-US"/>
              <a:t>Computing Mixture Models with EM</a:t>
            </a:r>
          </a:p>
        </p:txBody>
      </p:sp>
      <mc:AlternateContent xmlns:mc="http://schemas.openxmlformats.org/markup-compatibility/2006" xmlns:a14="http://schemas.microsoft.com/office/drawing/2010/main">
        <mc:Choice Requires="a14">
          <p:sp>
            <p:nvSpPr>
              <p:cNvPr id="40964" name="Rectangle 3">
                <a:extLst>
                  <a:ext uri="{FF2B5EF4-FFF2-40B4-BE49-F238E27FC236}">
                    <a16:creationId xmlns:a16="http://schemas.microsoft.com/office/drawing/2014/main" id="{FD51F6FD-90B9-DFC8-40D8-0CC806651ADA}"/>
                  </a:ext>
                </a:extLst>
              </p:cNvPr>
              <p:cNvSpPr>
                <a:spLocks noGrp="1" noChangeArrowheads="1"/>
              </p:cNvSpPr>
              <p:nvPr>
                <p:ph idx="1"/>
              </p:nvPr>
            </p:nvSpPr>
            <p:spPr/>
            <p:txBody>
              <a:bodyPr>
                <a:normAutofit/>
              </a:bodyPr>
              <a:lstStyle/>
              <a:p>
                <a:r>
                  <a:rPr lang="en-US" altLang="en-US" dirty="0"/>
                  <a:t>Given n objects </a:t>
                </a:r>
                <a14:m>
                  <m:oMath xmlns:m="http://schemas.openxmlformats.org/officeDocument/2006/math">
                    <m:r>
                      <a:rPr lang="en-US" altLang="en-US" i="1" dirty="0" smtClean="0">
                        <a:latin typeface="Cambria Math" panose="02040503050406030204" pitchFamily="18" charset="0"/>
                      </a:rPr>
                      <m:t>𝑂</m:t>
                    </m:r>
                    <m:r>
                      <a:rPr lang="en-US" altLang="en-US" i="1" dirty="0" smtClean="0">
                        <a:latin typeface="Cambria Math" panose="02040503050406030204" pitchFamily="18" charset="0"/>
                      </a:rPr>
                      <m:t> = {</m:t>
                    </m:r>
                    <m:sSub>
                      <m:sSubPr>
                        <m:ctrlPr>
                          <a:rPr lang="en-CA" altLang="en-US" b="0" i="1" dirty="0" smtClean="0">
                            <a:latin typeface="Cambria Math" panose="02040503050406030204" pitchFamily="18" charset="0"/>
                          </a:rPr>
                        </m:ctrlPr>
                      </m:sSubPr>
                      <m:e>
                        <m:r>
                          <a:rPr lang="en-US" altLang="en-US" i="1" dirty="0" smtClean="0">
                            <a:latin typeface="Cambria Math" panose="02040503050406030204" pitchFamily="18" charset="0"/>
                          </a:rPr>
                          <m:t>𝑜</m:t>
                        </m:r>
                      </m:e>
                      <m:sub>
                        <m:r>
                          <a:rPr lang="en-US" altLang="en-US" i="1" dirty="0" smtClean="0">
                            <a:latin typeface="Cambria Math" panose="02040503050406030204" pitchFamily="18" charset="0"/>
                          </a:rPr>
                          <m:t>1</m:t>
                        </m:r>
                      </m:sub>
                    </m:sSub>
                    <m:r>
                      <a:rPr lang="en-US" altLang="en-US" i="1" dirty="0" smtClean="0">
                        <a:latin typeface="Cambria Math" panose="02040503050406030204" pitchFamily="18" charset="0"/>
                      </a:rPr>
                      <m:t>, …, </m:t>
                    </m:r>
                    <m:sSub>
                      <m:sSubPr>
                        <m:ctrlPr>
                          <a:rPr lang="en-CA" altLang="en-US" b="0" i="1" dirty="0" smtClean="0">
                            <a:latin typeface="Cambria Math" panose="02040503050406030204" pitchFamily="18" charset="0"/>
                          </a:rPr>
                        </m:ctrlPr>
                      </m:sSubPr>
                      <m:e>
                        <m:r>
                          <a:rPr lang="en-US" altLang="en-US" i="1" dirty="0" smtClean="0">
                            <a:latin typeface="Cambria Math" panose="02040503050406030204" pitchFamily="18" charset="0"/>
                          </a:rPr>
                          <m:t>𝑜</m:t>
                        </m:r>
                      </m:e>
                      <m:sub>
                        <m:r>
                          <a:rPr lang="en-US" altLang="en-US" i="1" dirty="0" smtClean="0">
                            <a:latin typeface="Cambria Math" panose="02040503050406030204" pitchFamily="18" charset="0"/>
                          </a:rPr>
                          <m:t>𝑛</m:t>
                        </m:r>
                      </m:sub>
                    </m:sSub>
                    <m:r>
                      <a:rPr lang="en-US" altLang="en-US" i="1" dirty="0" smtClean="0">
                        <a:latin typeface="Cambria Math" panose="02040503050406030204" pitchFamily="18" charset="0"/>
                      </a:rPr>
                      <m:t>}</m:t>
                    </m:r>
                  </m:oMath>
                </a14:m>
                <a:r>
                  <a:rPr lang="en-US" altLang="en-US" dirty="0"/>
                  <a:t>, we want to find a set of parameters </a:t>
                </a:r>
                <a14:m>
                  <m:oMath xmlns:m="http://schemas.openxmlformats.org/officeDocument/2006/math">
                    <m:r>
                      <m:rPr>
                        <m:sty m:val="p"/>
                      </m:rPr>
                      <a:rPr lang="el-GR" altLang="en-US" i="0" dirty="0" smtClean="0">
                        <a:latin typeface="Cambria Math" panose="02040503050406030204" pitchFamily="18" charset="0"/>
                      </a:rPr>
                      <m:t>Θ</m:t>
                    </m:r>
                    <m:r>
                      <a:rPr lang="en-US" altLang="en-US" i="1" dirty="0">
                        <a:latin typeface="Cambria Math" panose="02040503050406030204" pitchFamily="18" charset="0"/>
                      </a:rPr>
                      <m:t> = </m:t>
                    </m:r>
                    <m:d>
                      <m:dPr>
                        <m:begChr m:val="{"/>
                        <m:endChr m:val="}"/>
                        <m:ctrlPr>
                          <a:rPr lang="en-US" altLang="en-US" b="0" i="1" dirty="0" smtClean="0">
                            <a:latin typeface="Cambria Math" panose="02040503050406030204" pitchFamily="18" charset="0"/>
                          </a:rPr>
                        </m:ctrlPr>
                      </m:dPr>
                      <m:e>
                        <m:sSub>
                          <m:sSubPr>
                            <m:ctrlPr>
                              <a:rPr lang="en-CA" altLang="en-US" b="0" i="1" dirty="0" smtClean="0">
                                <a:latin typeface="Cambria Math" panose="02040503050406030204" pitchFamily="18" charset="0"/>
                              </a:rPr>
                            </m:ctrlPr>
                          </m:sSubPr>
                          <m:e>
                            <m:r>
                              <a:rPr lang="el-GR" altLang="en-US" i="1" dirty="0">
                                <a:latin typeface="Cambria Math" panose="02040503050406030204" pitchFamily="18" charset="0"/>
                              </a:rPr>
                              <m:t>𝜃</m:t>
                            </m:r>
                          </m:e>
                          <m:sub>
                            <m:r>
                              <a:rPr lang="en-US" altLang="en-US" i="1" dirty="0">
                                <a:latin typeface="Cambria Math" panose="02040503050406030204" pitchFamily="18" charset="0"/>
                              </a:rPr>
                              <m:t>1</m:t>
                            </m:r>
                          </m:sub>
                        </m:sSub>
                        <m:r>
                          <a:rPr lang="en-US" altLang="en-US" i="1" dirty="0">
                            <a:latin typeface="Cambria Math" panose="02040503050406030204" pitchFamily="18" charset="0"/>
                          </a:rPr>
                          <m:t>, …, </m:t>
                        </m:r>
                        <m:sSub>
                          <m:sSubPr>
                            <m:ctrlPr>
                              <a:rPr lang="en-CA" altLang="en-US" b="0" i="1" dirty="0" smtClean="0">
                                <a:latin typeface="Cambria Math" panose="02040503050406030204" pitchFamily="18" charset="0"/>
                              </a:rPr>
                            </m:ctrlPr>
                          </m:sSubPr>
                          <m:e>
                            <m:r>
                              <a:rPr lang="el-GR" altLang="en-US" i="1" dirty="0">
                                <a:latin typeface="Cambria Math" panose="02040503050406030204" pitchFamily="18" charset="0"/>
                              </a:rPr>
                              <m:t>𝜃</m:t>
                            </m:r>
                          </m:e>
                          <m:sub>
                            <m:r>
                              <a:rPr lang="en-US" altLang="en-US" i="1" dirty="0">
                                <a:latin typeface="Cambria Math" panose="02040503050406030204" pitchFamily="18" charset="0"/>
                              </a:rPr>
                              <m:t>𝑘</m:t>
                            </m:r>
                          </m:sub>
                        </m:sSub>
                      </m:e>
                    </m:d>
                  </m:oMath>
                </a14:m>
                <a:r>
                  <a:rPr lang="en-US" altLang="en-US" dirty="0"/>
                  <a:t> such that P(O|</a:t>
                </a:r>
                <a:r>
                  <a:rPr lang="el-GR" altLang="en-US" dirty="0"/>
                  <a:t>Θ</a:t>
                </a:r>
                <a:r>
                  <a:rPr lang="en-US" altLang="en-US" dirty="0"/>
                  <a:t>) is maximized, where </a:t>
                </a:r>
                <a14:m>
                  <m:oMath xmlns:m="http://schemas.openxmlformats.org/officeDocument/2006/math">
                    <m:sSub>
                      <m:sSubPr>
                        <m:ctrlPr>
                          <a:rPr lang="en-CA" altLang="en-US" b="0" i="1" dirty="0" smtClean="0">
                            <a:latin typeface="Cambria Math" panose="02040503050406030204" pitchFamily="18" charset="0"/>
                          </a:rPr>
                        </m:ctrlPr>
                      </m:sSubPr>
                      <m:e>
                        <m:r>
                          <a:rPr lang="el-GR" altLang="en-US" i="1" dirty="0" smtClean="0">
                            <a:latin typeface="Cambria Math" panose="02040503050406030204" pitchFamily="18" charset="0"/>
                          </a:rPr>
                          <m:t>𝜃</m:t>
                        </m:r>
                      </m:e>
                      <m:sub>
                        <m:r>
                          <a:rPr lang="en-US" altLang="en-US" i="1" dirty="0">
                            <a:latin typeface="Cambria Math" panose="02040503050406030204" pitchFamily="18" charset="0"/>
                          </a:rPr>
                          <m:t>𝑗</m:t>
                        </m:r>
                      </m:sub>
                    </m:sSub>
                    <m:r>
                      <a:rPr lang="en-US" altLang="en-US" i="1" dirty="0">
                        <a:latin typeface="Cambria Math" panose="02040503050406030204" pitchFamily="18" charset="0"/>
                      </a:rPr>
                      <m:t> = (</m:t>
                    </m:r>
                    <m:sSub>
                      <m:sSubPr>
                        <m:ctrlPr>
                          <a:rPr lang="en-CA" altLang="en-US" b="0" i="1" dirty="0" smtClean="0">
                            <a:latin typeface="Cambria Math" panose="02040503050406030204" pitchFamily="18" charset="0"/>
                          </a:rPr>
                        </m:ctrlPr>
                      </m:sSubPr>
                      <m:e>
                        <m:r>
                          <a:rPr lang="el-GR" altLang="en-US" i="1" dirty="0">
                            <a:latin typeface="Cambria Math" panose="02040503050406030204" pitchFamily="18" charset="0"/>
                          </a:rPr>
                          <m:t>𝜇</m:t>
                        </m:r>
                      </m:e>
                      <m:sub>
                        <m:r>
                          <a:rPr lang="en-US" altLang="en-US" i="1" dirty="0">
                            <a:latin typeface="Cambria Math" panose="02040503050406030204" pitchFamily="18" charset="0"/>
                          </a:rPr>
                          <m:t>𝑗</m:t>
                        </m:r>
                      </m:sub>
                    </m:sSub>
                    <m:r>
                      <a:rPr lang="en-US" altLang="en-US" i="1" dirty="0">
                        <a:latin typeface="Cambria Math" panose="02040503050406030204" pitchFamily="18" charset="0"/>
                      </a:rPr>
                      <m:t>, </m:t>
                    </m:r>
                    <m:sSub>
                      <m:sSubPr>
                        <m:ctrlPr>
                          <a:rPr lang="en-CA" altLang="en-US" b="0" i="1" dirty="0" smtClean="0">
                            <a:latin typeface="Cambria Math" panose="02040503050406030204" pitchFamily="18" charset="0"/>
                          </a:rPr>
                        </m:ctrlPr>
                      </m:sSubPr>
                      <m:e>
                        <m:r>
                          <a:rPr lang="el-GR" altLang="en-US" i="1" dirty="0">
                            <a:latin typeface="Cambria Math" panose="02040503050406030204" pitchFamily="18" charset="0"/>
                          </a:rPr>
                          <m:t>𝜎</m:t>
                        </m:r>
                      </m:e>
                      <m:sub>
                        <m:r>
                          <a:rPr lang="en-US" altLang="en-US" i="1" dirty="0">
                            <a:latin typeface="Cambria Math" panose="02040503050406030204" pitchFamily="18" charset="0"/>
                          </a:rPr>
                          <m:t>𝑗</m:t>
                        </m:r>
                      </m:sub>
                    </m:sSub>
                    <m:r>
                      <a:rPr lang="en-US" altLang="en-US" i="1" dirty="0">
                        <a:latin typeface="Cambria Math" panose="02040503050406030204" pitchFamily="18" charset="0"/>
                      </a:rPr>
                      <m:t>)</m:t>
                    </m:r>
                  </m:oMath>
                </a14:m>
                <a:r>
                  <a:rPr lang="en-US" altLang="en-US" dirty="0"/>
                  <a:t> are the mean and standard deviation of the j-</a:t>
                </a:r>
                <a:r>
                  <a:rPr lang="en-US" altLang="en-US" dirty="0" err="1"/>
                  <a:t>th</a:t>
                </a:r>
                <a:r>
                  <a:rPr lang="en-US" altLang="en-US" dirty="0"/>
                  <a:t> univariate Gaussian distribution </a:t>
                </a:r>
              </a:p>
              <a:p>
                <a:r>
                  <a:rPr lang="en-US" altLang="en-US" dirty="0"/>
                  <a:t>We initially assign random values to parameters </a:t>
                </a:r>
                <a14:m>
                  <m:oMath xmlns:m="http://schemas.openxmlformats.org/officeDocument/2006/math">
                    <m:sSub>
                      <m:sSubPr>
                        <m:ctrlPr>
                          <a:rPr lang="en-CA" altLang="en-US" b="0" i="1" dirty="0" smtClean="0">
                            <a:latin typeface="Cambria Math" panose="02040503050406030204" pitchFamily="18" charset="0"/>
                          </a:rPr>
                        </m:ctrlPr>
                      </m:sSubPr>
                      <m:e>
                        <m:r>
                          <a:rPr lang="el-GR" altLang="en-US" i="1" dirty="0" smtClean="0">
                            <a:latin typeface="Cambria Math" panose="02040503050406030204" pitchFamily="18" charset="0"/>
                          </a:rPr>
                          <m:t>𝜃</m:t>
                        </m:r>
                      </m:e>
                      <m:sub>
                        <m:r>
                          <a:rPr lang="en-US" altLang="en-US" i="1" dirty="0">
                            <a:latin typeface="Cambria Math" panose="02040503050406030204" pitchFamily="18" charset="0"/>
                          </a:rPr>
                          <m:t>𝑗</m:t>
                        </m:r>
                      </m:sub>
                    </m:sSub>
                  </m:oMath>
                </a14:m>
                <a:r>
                  <a:rPr lang="en-US" altLang="en-US" dirty="0"/>
                  <a:t>, then iteratively conduct the E- and M- steps until converge or sufficiently small change</a:t>
                </a:r>
              </a:p>
            </p:txBody>
          </p:sp>
        </mc:Choice>
        <mc:Fallback xmlns="">
          <p:sp>
            <p:nvSpPr>
              <p:cNvPr id="40964" name="Rectangle 3">
                <a:extLst>
                  <a:ext uri="{FF2B5EF4-FFF2-40B4-BE49-F238E27FC236}">
                    <a16:creationId xmlns:a16="http://schemas.microsoft.com/office/drawing/2014/main" id="{FD51F6FD-90B9-DFC8-40D8-0CC806651ADA}"/>
                  </a:ext>
                </a:extLst>
              </p:cNvPr>
              <p:cNvSpPr>
                <a:spLocks noGrp="1" noRot="1" noChangeAspect="1" noMove="1" noResize="1" noEditPoints="1" noAdjustHandles="1" noChangeArrowheads="1" noChangeShapeType="1" noTextEdit="1"/>
              </p:cNvSpPr>
              <p:nvPr>
                <p:ph idx="1"/>
              </p:nvPr>
            </p:nvSpPr>
            <p:spPr>
              <a:blipFill>
                <a:blip r:embed="rId3"/>
                <a:stretch>
                  <a:fillRect l="-1086" t="-2326" r="-12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5B201EC-DCF5-9C3C-70A6-977AACACB72D}"/>
              </a:ext>
            </a:extLst>
          </p:cNvPr>
          <p:cNvSpPr>
            <a:spLocks noGrp="1"/>
          </p:cNvSpPr>
          <p:nvPr>
            <p:ph type="sldNum" sz="quarter" idx="12"/>
          </p:nvPr>
        </p:nvSpPr>
        <p:spPr/>
        <p:txBody>
          <a:bodyPr/>
          <a:lstStyle/>
          <a:p>
            <a:fld id="{3576EC27-B82E-E143-A339-DE4537CE5FC3}"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74C6B3E9-5B55-771E-B308-B874E4AC670B}"/>
              </a:ext>
            </a:extLst>
          </p:cNvPr>
          <p:cNvSpPr>
            <a:spLocks noGrp="1" noChangeArrowheads="1"/>
          </p:cNvSpPr>
          <p:nvPr>
            <p:ph type="title"/>
          </p:nvPr>
        </p:nvSpPr>
        <p:spPr/>
        <p:txBody>
          <a:bodyPr/>
          <a:lstStyle/>
          <a:p>
            <a:r>
              <a:rPr lang="en-US" altLang="en-US"/>
              <a:t>Computing Mixture Models with EM</a:t>
            </a:r>
          </a:p>
        </p:txBody>
      </p:sp>
      <mc:AlternateContent xmlns:mc="http://schemas.openxmlformats.org/markup-compatibility/2006" xmlns:a14="http://schemas.microsoft.com/office/drawing/2010/main">
        <mc:Choice Requires="a14">
          <p:sp>
            <p:nvSpPr>
              <p:cNvPr id="40964" name="Rectangle 3">
                <a:extLst>
                  <a:ext uri="{FF2B5EF4-FFF2-40B4-BE49-F238E27FC236}">
                    <a16:creationId xmlns:a16="http://schemas.microsoft.com/office/drawing/2014/main" id="{FD51F6FD-90B9-DFC8-40D8-0CC806651ADA}"/>
                  </a:ext>
                </a:extLst>
              </p:cNvPr>
              <p:cNvSpPr>
                <a:spLocks noGrp="1" noChangeArrowheads="1"/>
              </p:cNvSpPr>
              <p:nvPr>
                <p:ph idx="1"/>
              </p:nvPr>
            </p:nvSpPr>
            <p:spPr/>
            <p:txBody>
              <a:bodyPr>
                <a:normAutofit/>
              </a:bodyPr>
              <a:lstStyle/>
              <a:p>
                <a:r>
                  <a:rPr lang="en-US" altLang="en-US" dirty="0"/>
                  <a:t>At the E-step, for each object </a:t>
                </a:r>
                <a14:m>
                  <m:oMath xmlns:m="http://schemas.openxmlformats.org/officeDocument/2006/math">
                    <m:sSub>
                      <m:sSubPr>
                        <m:ctrlPr>
                          <a:rPr lang="en-US" altLang="en-US" i="1" dirty="0" smtClean="0">
                            <a:latin typeface="Cambria Math" panose="02040503050406030204" pitchFamily="18" charset="0"/>
                          </a:rPr>
                        </m:ctrlPr>
                      </m:sSubPr>
                      <m:e>
                        <m:r>
                          <a:rPr lang="en-US" altLang="en-US" i="1" dirty="0" smtClean="0">
                            <a:latin typeface="Cambria Math" panose="02040503050406030204" pitchFamily="18" charset="0"/>
                          </a:rPr>
                          <m:t>𝑜</m:t>
                        </m:r>
                      </m:e>
                      <m:sub>
                        <m:r>
                          <a:rPr lang="en-US" altLang="en-US" i="1" dirty="0" smtClean="0">
                            <a:latin typeface="Cambria Math" panose="02040503050406030204" pitchFamily="18" charset="0"/>
                          </a:rPr>
                          <m:t>𝑖</m:t>
                        </m:r>
                      </m:sub>
                    </m:sSub>
                  </m:oMath>
                </a14:m>
                <a:r>
                  <a:rPr lang="en-US" altLang="en-US" dirty="0"/>
                  <a:t>, calculate the probability that </a:t>
                </a:r>
                <a14:m>
                  <m:oMath xmlns:m="http://schemas.openxmlformats.org/officeDocument/2006/math">
                    <m:sSub>
                      <m:sSubPr>
                        <m:ctrlPr>
                          <a:rPr lang="en-US" altLang="en-US" i="1" dirty="0" smtClean="0">
                            <a:latin typeface="Cambria Math" panose="02040503050406030204" pitchFamily="18" charset="0"/>
                          </a:rPr>
                        </m:ctrlPr>
                      </m:sSubPr>
                      <m:e>
                        <m:r>
                          <a:rPr lang="en-US" altLang="en-US" i="1" dirty="0" smtClean="0">
                            <a:latin typeface="Cambria Math" panose="02040503050406030204" pitchFamily="18" charset="0"/>
                          </a:rPr>
                          <m:t>𝑜</m:t>
                        </m:r>
                      </m:e>
                      <m:sub>
                        <m:r>
                          <a:rPr lang="en-US" altLang="en-US" i="1" dirty="0" smtClean="0">
                            <a:latin typeface="Cambria Math" panose="02040503050406030204" pitchFamily="18" charset="0"/>
                          </a:rPr>
                          <m:t>𝑖</m:t>
                        </m:r>
                      </m:sub>
                    </m:sSub>
                  </m:oMath>
                </a14:m>
                <a:r>
                  <a:rPr lang="en-US" altLang="en-US" dirty="0"/>
                  <a:t> belongs to each distribution, </a:t>
                </a:r>
                <a14:m>
                  <m:oMath xmlns:m="http://schemas.openxmlformats.org/officeDocument/2006/math">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m:rPr>
                                <m:sty m:val="p"/>
                              </m:rPr>
                              <a:rPr lang="en-CA" altLang="en-US" b="0" i="0" smtClean="0">
                                <a:latin typeface="Cambria Math" panose="02040503050406030204" pitchFamily="18" charset="0"/>
                              </a:rPr>
                              <m:t>Θ</m:t>
                            </m:r>
                          </m:e>
                          <m:sub>
                            <m:r>
                              <a:rPr lang="en-CA" altLang="en-US" b="0" i="1" smtClean="0">
                                <a:latin typeface="Cambria Math" panose="02040503050406030204" pitchFamily="18" charset="0"/>
                              </a:rPr>
                              <m:t>𝑗</m:t>
                            </m:r>
                          </m:sub>
                        </m:sSub>
                      </m:e>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r>
                          <a:rPr lang="en-CA" altLang="en-US" b="0" i="1" smtClean="0">
                            <a:latin typeface="Cambria Math" panose="02040503050406030204" pitchFamily="18" charset="0"/>
                          </a:rPr>
                          <m:t>,</m:t>
                        </m:r>
                        <m:r>
                          <m:rPr>
                            <m:sty m:val="p"/>
                          </m:rPr>
                          <a:rPr lang="en-CA" altLang="en-US" b="0" i="0" smtClean="0">
                            <a:latin typeface="Cambria Math" panose="02040503050406030204" pitchFamily="18" charset="0"/>
                          </a:rPr>
                          <m:t>Θ</m:t>
                        </m:r>
                      </m:e>
                    </m:d>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e>
                          <m:e>
                            <m:sSub>
                              <m:sSubPr>
                                <m:ctrlPr>
                                  <a:rPr lang="en-CA" altLang="en-US" b="0" i="1" smtClean="0">
                                    <a:latin typeface="Cambria Math" panose="02040503050406030204" pitchFamily="18" charset="0"/>
                                  </a:rPr>
                                </m:ctrlPr>
                              </m:sSubPr>
                              <m:e>
                                <m:r>
                                  <m:rPr>
                                    <m:sty m:val="p"/>
                                  </m:rPr>
                                  <a:rPr lang="en-CA" altLang="en-US" b="0" i="0" smtClean="0">
                                    <a:latin typeface="Cambria Math" panose="02040503050406030204" pitchFamily="18" charset="0"/>
                                  </a:rPr>
                                  <m:t>Θ</m:t>
                                </m:r>
                              </m:e>
                              <m:sub>
                                <m:r>
                                  <a:rPr lang="en-CA" altLang="en-US" b="0" i="1" smtClean="0">
                                    <a:latin typeface="Cambria Math" panose="02040503050406030204" pitchFamily="18" charset="0"/>
                                  </a:rPr>
                                  <m:t>𝑗</m:t>
                                </m:r>
                              </m:sub>
                            </m:sSub>
                          </m:e>
                        </m:d>
                      </m:num>
                      <m:den>
                        <m:nary>
                          <m:naryPr>
                            <m:chr m:val="∑"/>
                            <m:limLoc m:val="subSup"/>
                            <m:ctrlPr>
                              <a:rPr lang="en-CA" altLang="en-US" b="0" i="1" smtClean="0">
                                <a:latin typeface="Cambria Math" panose="02040503050406030204" pitchFamily="18" charset="0"/>
                              </a:rPr>
                            </m:ctrlPr>
                          </m:naryPr>
                          <m:sub>
                            <m:r>
                              <m:rPr>
                                <m:brk m:alnAt="25"/>
                              </m:rPr>
                              <a:rPr lang="en-CA" altLang="en-US" b="0" i="1" smtClean="0">
                                <a:latin typeface="Cambria Math" panose="02040503050406030204" pitchFamily="18" charset="0"/>
                              </a:rPr>
                              <m:t>𝑙</m:t>
                            </m:r>
                            <m:r>
                              <a:rPr lang="en-CA" altLang="en-US" b="0" i="1" smtClean="0">
                                <a:latin typeface="Cambria Math" panose="02040503050406030204" pitchFamily="18" charset="0"/>
                              </a:rPr>
                              <m:t>=1</m:t>
                            </m:r>
                          </m:sub>
                          <m:sup>
                            <m:r>
                              <a:rPr lang="en-CA" altLang="en-US" b="0" i="1" smtClean="0">
                                <a:latin typeface="Cambria Math" panose="02040503050406030204" pitchFamily="18" charset="0"/>
                              </a:rPr>
                              <m:t>𝑘</m:t>
                            </m:r>
                          </m:sup>
                          <m:e>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𝑜</m:t>
                                    </m:r>
                                  </m:e>
                                  <m:sub>
                                    <m:r>
                                      <a:rPr lang="en-CA" altLang="en-US" b="0" i="1" smtClean="0">
                                        <a:latin typeface="Cambria Math" panose="02040503050406030204" pitchFamily="18" charset="0"/>
                                      </a:rPr>
                                      <m:t>𝑖</m:t>
                                    </m:r>
                                  </m:sub>
                                </m:sSub>
                              </m:e>
                              <m:e>
                                <m:sSub>
                                  <m:sSubPr>
                                    <m:ctrlPr>
                                      <a:rPr lang="en-CA" altLang="en-US" b="0" i="1" smtClean="0">
                                        <a:latin typeface="Cambria Math" panose="02040503050406030204" pitchFamily="18" charset="0"/>
                                      </a:rPr>
                                    </m:ctrlPr>
                                  </m:sSubPr>
                                  <m:e>
                                    <m:r>
                                      <m:rPr>
                                        <m:sty m:val="p"/>
                                      </m:rPr>
                                      <a:rPr lang="en-CA" altLang="en-US" b="0" i="0" smtClean="0">
                                        <a:latin typeface="Cambria Math" panose="02040503050406030204" pitchFamily="18" charset="0"/>
                                      </a:rPr>
                                      <m:t>Θ</m:t>
                                    </m:r>
                                  </m:e>
                                  <m:sub>
                                    <m:r>
                                      <a:rPr lang="en-CA" altLang="en-US" b="0" i="1" smtClean="0">
                                        <a:latin typeface="Cambria Math" panose="02040503050406030204" pitchFamily="18" charset="0"/>
                                      </a:rPr>
                                      <m:t>𝑙</m:t>
                                    </m:r>
                                  </m:sub>
                                </m:sSub>
                              </m:e>
                            </m:d>
                          </m:e>
                        </m:nary>
                      </m:den>
                    </m:f>
                  </m:oMath>
                </a14:m>
                <a:endParaRPr lang="en-US" altLang="en-US" dirty="0"/>
              </a:p>
              <a:p>
                <a:r>
                  <a:rPr lang="en-US" altLang="en-US" sz="2600" dirty="0">
                    <a:latin typeface="Arial" panose="020B0604020202020204" pitchFamily="34" charset="0"/>
                  </a:rPr>
                  <a:t>At the M-step, adjust the parameters </a:t>
                </a:r>
                <a:r>
                  <a:rPr lang="el-GR" altLang="en-US" sz="2600" dirty="0">
                    <a:latin typeface="Arial" panose="020B0604020202020204" pitchFamily="34" charset="0"/>
                    <a:cs typeface="Arial" panose="020B0604020202020204" pitchFamily="34" charset="0"/>
                  </a:rPr>
                  <a:t>θ</a:t>
                </a:r>
                <a:r>
                  <a:rPr lang="en-US" altLang="en-US" sz="2600" baseline="-25000" dirty="0">
                    <a:latin typeface="Arial" panose="020B0604020202020204" pitchFamily="34" charset="0"/>
                  </a:rPr>
                  <a:t>j</a:t>
                </a:r>
                <a:r>
                  <a:rPr lang="en-US" altLang="en-US" sz="2600" dirty="0">
                    <a:latin typeface="Arial" panose="020B0604020202020204" pitchFamily="34" charset="0"/>
                  </a:rPr>
                  <a:t> = (</a:t>
                </a:r>
                <a:r>
                  <a:rPr lang="el-GR" altLang="en-US" sz="2600" dirty="0">
                    <a:latin typeface="Arial" panose="020B0604020202020204" pitchFamily="34" charset="0"/>
                    <a:cs typeface="Arial" panose="020B0604020202020204" pitchFamily="34" charset="0"/>
                  </a:rPr>
                  <a:t>μ</a:t>
                </a:r>
                <a:r>
                  <a:rPr lang="en-US" altLang="en-US" sz="2600" baseline="-25000" dirty="0">
                    <a:latin typeface="Arial" panose="020B0604020202020204" pitchFamily="34" charset="0"/>
                  </a:rPr>
                  <a:t>j</a:t>
                </a:r>
                <a:r>
                  <a:rPr lang="en-US" altLang="en-US" sz="2600" dirty="0">
                    <a:latin typeface="Arial" panose="020B0604020202020204" pitchFamily="34" charset="0"/>
                  </a:rPr>
                  <a:t>, </a:t>
                </a:r>
                <a:r>
                  <a:rPr lang="el-GR" altLang="en-US" sz="2600" dirty="0">
                    <a:latin typeface="Arial" panose="020B0604020202020204" pitchFamily="34" charset="0"/>
                    <a:cs typeface="Arial" panose="020B0604020202020204" pitchFamily="34" charset="0"/>
                  </a:rPr>
                  <a:t>σ</a:t>
                </a:r>
                <a:r>
                  <a:rPr lang="en-US" altLang="en-US" sz="2600" baseline="-25000" dirty="0">
                    <a:latin typeface="Arial" panose="020B0604020202020204" pitchFamily="34" charset="0"/>
                  </a:rPr>
                  <a:t>j</a:t>
                </a:r>
                <a:r>
                  <a:rPr lang="en-US" altLang="en-US" sz="2600" dirty="0">
                    <a:latin typeface="Arial" panose="020B0604020202020204" pitchFamily="34" charset="0"/>
                  </a:rPr>
                  <a:t>) so that the expected likelihood P(</a:t>
                </a:r>
                <a:r>
                  <a:rPr lang="en-US" altLang="en-US" sz="2600" b="1" dirty="0">
                    <a:latin typeface="Arial" panose="020B0604020202020204" pitchFamily="34" charset="0"/>
                  </a:rPr>
                  <a:t>O</a:t>
                </a:r>
                <a:r>
                  <a:rPr lang="en-US" altLang="en-US" sz="2600" dirty="0">
                    <a:latin typeface="Arial" panose="020B0604020202020204" pitchFamily="34" charset="0"/>
                  </a:rPr>
                  <a:t>|</a:t>
                </a:r>
                <a:r>
                  <a:rPr lang="el-GR" altLang="en-US" sz="2600" b="1" dirty="0">
                    <a:latin typeface="Arial" panose="020B0604020202020204" pitchFamily="34" charset="0"/>
                    <a:cs typeface="Arial" panose="020B0604020202020204" pitchFamily="34" charset="0"/>
                  </a:rPr>
                  <a:t>Θ</a:t>
                </a:r>
                <a:r>
                  <a:rPr lang="en-US" altLang="en-US" sz="2600" dirty="0">
                    <a:latin typeface="Arial" panose="020B0604020202020204" pitchFamily="34" charset="0"/>
                  </a:rPr>
                  <a:t>) is maximized </a:t>
                </a:r>
              </a:p>
              <a:p>
                <a:pPr marL="0" indent="0">
                  <a:buNone/>
                </a:pPr>
                <a14:m>
                  <m:oMathPara xmlns:m="http://schemas.openxmlformats.org/officeDocument/2006/math">
                    <m:oMathParaPr>
                      <m:jc m:val="centerGroup"/>
                    </m:oMathParaPr>
                    <m:oMath xmlns:m="http://schemas.openxmlformats.org/officeDocument/2006/math">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𝜇</m:t>
                          </m:r>
                        </m:e>
                        <m:sub>
                          <m:r>
                            <a:rPr lang="en-CA" altLang="en-US" sz="2600" b="0" i="1" smtClean="0">
                              <a:latin typeface="Cambria Math" panose="02040503050406030204" pitchFamily="18" charset="0"/>
                            </a:rPr>
                            <m:t>𝑗</m:t>
                          </m:r>
                        </m:sub>
                      </m:sSub>
                      <m:r>
                        <a:rPr lang="en-CA" altLang="en-US" sz="2600" b="0" i="1" smtClean="0">
                          <a:latin typeface="Cambria Math" panose="02040503050406030204" pitchFamily="18" charset="0"/>
                        </a:rPr>
                        <m:t>=</m:t>
                      </m:r>
                      <m:nary>
                        <m:naryPr>
                          <m:chr m:val="∑"/>
                          <m:ctrlPr>
                            <a:rPr lang="en-CA" altLang="en-US" sz="2600" b="0" i="1" smtClean="0">
                              <a:latin typeface="Cambria Math" panose="02040503050406030204" pitchFamily="18" charset="0"/>
                            </a:rPr>
                          </m:ctrlPr>
                        </m:naryPr>
                        <m:sub>
                          <m:r>
                            <m:rPr>
                              <m:brk m:alnAt="23"/>
                            </m:rPr>
                            <a:rPr lang="en-CA" altLang="en-US" sz="2600" b="0" i="1" smtClean="0">
                              <a:latin typeface="Cambria Math" panose="02040503050406030204" pitchFamily="18" charset="0"/>
                            </a:rPr>
                            <m:t>𝑖</m:t>
                          </m:r>
                          <m:r>
                            <a:rPr lang="en-CA" altLang="en-US" sz="2600" b="0" i="1" smtClean="0">
                              <a:latin typeface="Cambria Math" panose="02040503050406030204" pitchFamily="18" charset="0"/>
                            </a:rPr>
                            <m:t>=1</m:t>
                          </m:r>
                        </m:sub>
                        <m:sup>
                          <m:r>
                            <a:rPr lang="en-CA" altLang="en-US" sz="2600" b="0" i="1" smtClean="0">
                              <a:latin typeface="Cambria Math" panose="02040503050406030204" pitchFamily="18" charset="0"/>
                            </a:rPr>
                            <m:t>𝑛</m:t>
                          </m:r>
                        </m:sup>
                        <m:e>
                          <m:f>
                            <m:fPr>
                              <m:ctrlPr>
                                <a:rPr lang="en-CA" altLang="en-US" sz="2600" b="0" i="1" smtClean="0">
                                  <a:latin typeface="Cambria Math" panose="02040503050406030204" pitchFamily="18" charset="0"/>
                                </a:rPr>
                              </m:ctrlPr>
                            </m:fPr>
                            <m:num>
                              <m:r>
                                <a:rPr lang="en-CA" altLang="en-US" sz="2600" b="0" i="1" smtClean="0">
                                  <a:latin typeface="Cambria Math" panose="02040503050406030204" pitchFamily="18" charset="0"/>
                                </a:rPr>
                                <m:t>𝑃</m:t>
                              </m:r>
                              <m:d>
                                <m:dPr>
                                  <m:ctrlPr>
                                    <a:rPr lang="en-CA" altLang="en-US" sz="2600" b="0" i="1" smtClean="0">
                                      <a:latin typeface="Cambria Math" panose="02040503050406030204" pitchFamily="18" charset="0"/>
                                    </a:rPr>
                                  </m:ctrlPr>
                                </m:dPr>
                                <m:e>
                                  <m:sSub>
                                    <m:sSubPr>
                                      <m:ctrlPr>
                                        <a:rPr lang="en-CA" altLang="en-US" sz="2600" b="0" i="1" smtClean="0">
                                          <a:latin typeface="Cambria Math" panose="02040503050406030204" pitchFamily="18" charset="0"/>
                                        </a:rPr>
                                      </m:ctrlPr>
                                    </m:sSubPr>
                                    <m:e>
                                      <m:r>
                                        <m:rPr>
                                          <m:sty m:val="p"/>
                                        </m:rPr>
                                        <a:rPr lang="en-CA" altLang="en-US" sz="2600" b="0" i="0" smtClean="0">
                                          <a:latin typeface="Cambria Math" panose="02040503050406030204" pitchFamily="18" charset="0"/>
                                        </a:rPr>
                                        <m:t>Θ</m:t>
                                      </m:r>
                                    </m:e>
                                    <m:sub>
                                      <m:r>
                                        <a:rPr lang="en-CA" altLang="en-US" sz="2600" b="0" i="1" smtClean="0">
                                          <a:latin typeface="Cambria Math" panose="02040503050406030204" pitchFamily="18" charset="0"/>
                                        </a:rPr>
                                        <m:t>𝑗</m:t>
                                      </m:r>
                                    </m:sub>
                                  </m:sSub>
                                </m:e>
                                <m:e>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𝑜</m:t>
                                      </m:r>
                                    </m:e>
                                    <m:sub>
                                      <m:r>
                                        <a:rPr lang="en-CA" altLang="en-US" sz="2600" b="0" i="1" smtClean="0">
                                          <a:latin typeface="Cambria Math" panose="02040503050406030204" pitchFamily="18" charset="0"/>
                                        </a:rPr>
                                        <m:t>𝑖</m:t>
                                      </m:r>
                                    </m:sub>
                                  </m:sSub>
                                  <m:r>
                                    <a:rPr lang="en-CA" altLang="en-US" sz="2600" b="0" i="1" smtClean="0">
                                      <a:latin typeface="Cambria Math" panose="02040503050406030204" pitchFamily="18" charset="0"/>
                                    </a:rPr>
                                    <m:t>,</m:t>
                                  </m:r>
                                  <m:r>
                                    <m:rPr>
                                      <m:sty m:val="p"/>
                                    </m:rPr>
                                    <a:rPr lang="en-CA" altLang="en-US" sz="2600" b="0" i="0" smtClean="0">
                                      <a:latin typeface="Cambria Math" panose="02040503050406030204" pitchFamily="18" charset="0"/>
                                    </a:rPr>
                                    <m:t>Θ</m:t>
                                  </m:r>
                                </m:e>
                              </m:d>
                            </m:num>
                            <m:den>
                              <m:nary>
                                <m:naryPr>
                                  <m:chr m:val="∑"/>
                                  <m:limLoc m:val="subSup"/>
                                  <m:ctrlPr>
                                    <a:rPr lang="en-CA" altLang="en-US" sz="2600" b="0" i="1" smtClean="0">
                                      <a:latin typeface="Cambria Math" panose="02040503050406030204" pitchFamily="18" charset="0"/>
                                    </a:rPr>
                                  </m:ctrlPr>
                                </m:naryPr>
                                <m:sub>
                                  <m:r>
                                    <m:rPr>
                                      <m:brk m:alnAt="25"/>
                                    </m:rPr>
                                    <a:rPr lang="en-CA" altLang="en-US" sz="2600" b="0" i="1" smtClean="0">
                                      <a:latin typeface="Cambria Math" panose="02040503050406030204" pitchFamily="18" charset="0"/>
                                    </a:rPr>
                                    <m:t>𝑙</m:t>
                                  </m:r>
                                  <m:r>
                                    <a:rPr lang="en-CA" altLang="en-US" sz="2600" b="0" i="1" smtClean="0">
                                      <a:latin typeface="Cambria Math" panose="02040503050406030204" pitchFamily="18" charset="0"/>
                                    </a:rPr>
                                    <m:t>=1</m:t>
                                  </m:r>
                                </m:sub>
                                <m:sup>
                                  <m:r>
                                    <a:rPr lang="en-CA" altLang="en-US" sz="2600" b="0" i="1" smtClean="0">
                                      <a:latin typeface="Cambria Math" panose="02040503050406030204" pitchFamily="18" charset="0"/>
                                    </a:rPr>
                                    <m:t>𝑛</m:t>
                                  </m:r>
                                </m:sup>
                                <m:e>
                                  <m:r>
                                    <a:rPr lang="en-CA" altLang="en-US" sz="2600" b="0" i="1" smtClean="0">
                                      <a:latin typeface="Cambria Math" panose="02040503050406030204" pitchFamily="18" charset="0"/>
                                    </a:rPr>
                                    <m:t>𝑃</m:t>
                                  </m:r>
                                  <m:d>
                                    <m:dPr>
                                      <m:ctrlPr>
                                        <a:rPr lang="en-CA" altLang="en-US" sz="2600" b="0" i="1" smtClean="0">
                                          <a:latin typeface="Cambria Math" panose="02040503050406030204" pitchFamily="18" charset="0"/>
                                        </a:rPr>
                                      </m:ctrlPr>
                                    </m:dPr>
                                    <m:e>
                                      <m:sSub>
                                        <m:sSubPr>
                                          <m:ctrlPr>
                                            <a:rPr lang="en-CA" altLang="en-US" sz="2600" b="0" i="1" smtClean="0">
                                              <a:latin typeface="Cambria Math" panose="02040503050406030204" pitchFamily="18" charset="0"/>
                                            </a:rPr>
                                          </m:ctrlPr>
                                        </m:sSubPr>
                                        <m:e>
                                          <m:r>
                                            <m:rPr>
                                              <m:sty m:val="p"/>
                                            </m:rPr>
                                            <a:rPr lang="en-CA" altLang="en-US" sz="2600" b="0" i="0" smtClean="0">
                                              <a:latin typeface="Cambria Math" panose="02040503050406030204" pitchFamily="18" charset="0"/>
                                            </a:rPr>
                                            <m:t>Θ</m:t>
                                          </m:r>
                                        </m:e>
                                        <m:sub>
                                          <m:r>
                                            <a:rPr lang="en-CA" altLang="en-US" sz="2600" b="0" i="1" smtClean="0">
                                              <a:latin typeface="Cambria Math" panose="02040503050406030204" pitchFamily="18" charset="0"/>
                                            </a:rPr>
                                            <m:t>𝑗</m:t>
                                          </m:r>
                                        </m:sub>
                                      </m:sSub>
                                    </m:e>
                                    <m:e>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𝑜</m:t>
                                          </m:r>
                                        </m:e>
                                        <m:sub>
                                          <m:r>
                                            <a:rPr lang="en-CA" altLang="en-US" sz="2600" b="0" i="1" smtClean="0">
                                              <a:latin typeface="Cambria Math" panose="02040503050406030204" pitchFamily="18" charset="0"/>
                                            </a:rPr>
                                            <m:t>𝑙</m:t>
                                          </m:r>
                                        </m:sub>
                                      </m:sSub>
                                      <m:r>
                                        <a:rPr lang="en-CA" altLang="en-US" sz="2600" b="0" i="1" smtClean="0">
                                          <a:latin typeface="Cambria Math" panose="02040503050406030204" pitchFamily="18" charset="0"/>
                                        </a:rPr>
                                        <m:t>,</m:t>
                                      </m:r>
                                      <m:r>
                                        <m:rPr>
                                          <m:sty m:val="p"/>
                                        </m:rPr>
                                        <a:rPr lang="en-CA" altLang="en-US" sz="2600" b="0" i="0" smtClean="0">
                                          <a:latin typeface="Cambria Math" panose="02040503050406030204" pitchFamily="18" charset="0"/>
                                        </a:rPr>
                                        <m:t>Θ</m:t>
                                      </m:r>
                                    </m:e>
                                  </m:d>
                                </m:e>
                              </m:nary>
                            </m:den>
                          </m:f>
                          <m:r>
                            <a:rPr lang="en-CA" altLang="en-US" sz="2600" b="0" i="1" smtClean="0">
                              <a:latin typeface="Cambria Math" panose="02040503050406030204" pitchFamily="18" charset="0"/>
                            </a:rPr>
                            <m:t>=</m:t>
                          </m:r>
                          <m:f>
                            <m:fPr>
                              <m:ctrlPr>
                                <a:rPr lang="en-CA" altLang="en-US" sz="2600" b="0" i="1" smtClean="0">
                                  <a:latin typeface="Cambria Math" panose="02040503050406030204" pitchFamily="18" charset="0"/>
                                </a:rPr>
                              </m:ctrlPr>
                            </m:fPr>
                            <m:num>
                              <m:r>
                                <a:rPr lang="en-CA" altLang="en-US" sz="2600" b="0" i="1" smtClean="0">
                                  <a:latin typeface="Cambria Math" panose="02040503050406030204" pitchFamily="18" charset="0"/>
                                </a:rPr>
                                <m:t>1</m:t>
                              </m:r>
                            </m:num>
                            <m:den>
                              <m:r>
                                <a:rPr lang="en-CA" altLang="en-US" sz="2600" b="0" i="1" smtClean="0">
                                  <a:latin typeface="Cambria Math" panose="02040503050406030204" pitchFamily="18" charset="0"/>
                                </a:rPr>
                                <m:t>𝑘</m:t>
                              </m:r>
                            </m:den>
                          </m:f>
                          <m:f>
                            <m:fPr>
                              <m:ctrlPr>
                                <a:rPr lang="en-CA" altLang="en-US" sz="2600" b="0" i="1" smtClean="0">
                                  <a:latin typeface="Cambria Math" panose="02040503050406030204" pitchFamily="18" charset="0"/>
                                </a:rPr>
                              </m:ctrlPr>
                            </m:fPr>
                            <m:num>
                              <m:nary>
                                <m:naryPr>
                                  <m:chr m:val="∑"/>
                                  <m:ctrlPr>
                                    <a:rPr lang="en-CA" altLang="en-US" sz="2600" b="0" i="1" smtClean="0">
                                      <a:latin typeface="Cambria Math" panose="02040503050406030204" pitchFamily="18" charset="0"/>
                                    </a:rPr>
                                  </m:ctrlPr>
                                </m:naryPr>
                                <m:sub>
                                  <m:r>
                                    <m:rPr>
                                      <m:brk m:alnAt="23"/>
                                    </m:rPr>
                                    <a:rPr lang="en-CA" altLang="en-US" sz="2600" b="0" i="1" smtClean="0">
                                      <a:latin typeface="Cambria Math" panose="02040503050406030204" pitchFamily="18" charset="0"/>
                                    </a:rPr>
                                    <m:t>𝑖</m:t>
                                  </m:r>
                                  <m:r>
                                    <a:rPr lang="en-CA" altLang="en-US" sz="2600" b="0" i="1" smtClean="0">
                                      <a:latin typeface="Cambria Math" panose="02040503050406030204" pitchFamily="18" charset="0"/>
                                    </a:rPr>
                                    <m:t>=1</m:t>
                                  </m:r>
                                </m:sub>
                                <m:sup>
                                  <m:r>
                                    <a:rPr lang="en-CA" altLang="en-US" sz="2600" b="0" i="1" smtClean="0">
                                      <a:latin typeface="Cambria Math" panose="02040503050406030204" pitchFamily="18" charset="0"/>
                                    </a:rPr>
                                    <m:t>𝑛</m:t>
                                  </m:r>
                                </m:sup>
                                <m:e>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𝑜</m:t>
                                      </m:r>
                                    </m:e>
                                    <m:sub>
                                      <m:r>
                                        <a:rPr lang="en-CA" altLang="en-US" sz="2600" b="0" i="1" smtClean="0">
                                          <a:latin typeface="Cambria Math" panose="02040503050406030204" pitchFamily="18" charset="0"/>
                                        </a:rPr>
                                        <m:t>𝑖</m:t>
                                      </m:r>
                                    </m:sub>
                                  </m:sSub>
                                  <m:r>
                                    <a:rPr lang="en-CA" altLang="en-US" sz="2600" b="0" i="1" smtClean="0">
                                      <a:latin typeface="Cambria Math" panose="02040503050406030204" pitchFamily="18" charset="0"/>
                                    </a:rPr>
                                    <m:t>𝑃</m:t>
                                  </m:r>
                                  <m:d>
                                    <m:dPr>
                                      <m:ctrlPr>
                                        <a:rPr lang="en-CA" altLang="en-US" sz="2600" b="0" i="1" smtClean="0">
                                          <a:latin typeface="Cambria Math" panose="02040503050406030204" pitchFamily="18" charset="0"/>
                                        </a:rPr>
                                      </m:ctrlPr>
                                    </m:dPr>
                                    <m:e>
                                      <m:sSub>
                                        <m:sSubPr>
                                          <m:ctrlPr>
                                            <a:rPr lang="en-CA" altLang="en-US" sz="2600" b="0" i="1" smtClean="0">
                                              <a:latin typeface="Cambria Math" panose="02040503050406030204" pitchFamily="18" charset="0"/>
                                            </a:rPr>
                                          </m:ctrlPr>
                                        </m:sSubPr>
                                        <m:e>
                                          <m:r>
                                            <m:rPr>
                                              <m:sty m:val="p"/>
                                            </m:rPr>
                                            <a:rPr lang="en-CA" altLang="en-US" sz="2600" b="0" i="0" smtClean="0">
                                              <a:latin typeface="Cambria Math" panose="02040503050406030204" pitchFamily="18" charset="0"/>
                                            </a:rPr>
                                            <m:t>Θ</m:t>
                                          </m:r>
                                        </m:e>
                                        <m:sub>
                                          <m:r>
                                            <a:rPr lang="en-CA" altLang="en-US" sz="2600" b="0" i="1" smtClean="0">
                                              <a:latin typeface="Cambria Math" panose="02040503050406030204" pitchFamily="18" charset="0"/>
                                            </a:rPr>
                                            <m:t>𝑗</m:t>
                                          </m:r>
                                        </m:sub>
                                      </m:sSub>
                                    </m:e>
                                    <m:e>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𝑜</m:t>
                                          </m:r>
                                        </m:e>
                                        <m:sub>
                                          <m:r>
                                            <a:rPr lang="en-CA" altLang="en-US" sz="2600" b="0" i="1" smtClean="0">
                                              <a:latin typeface="Cambria Math" panose="02040503050406030204" pitchFamily="18" charset="0"/>
                                            </a:rPr>
                                            <m:t>𝑖</m:t>
                                          </m:r>
                                        </m:sub>
                                      </m:sSub>
                                      <m:r>
                                        <a:rPr lang="en-CA" altLang="en-US" sz="2600" b="0" i="1" smtClean="0">
                                          <a:latin typeface="Cambria Math" panose="02040503050406030204" pitchFamily="18" charset="0"/>
                                        </a:rPr>
                                        <m:t>,</m:t>
                                      </m:r>
                                      <m:r>
                                        <m:rPr>
                                          <m:sty m:val="p"/>
                                        </m:rPr>
                                        <a:rPr lang="en-CA" altLang="en-US" sz="2600" b="0" i="0" smtClean="0">
                                          <a:latin typeface="Cambria Math" panose="02040503050406030204" pitchFamily="18" charset="0"/>
                                        </a:rPr>
                                        <m:t>Θ</m:t>
                                      </m:r>
                                    </m:e>
                                  </m:d>
                                </m:e>
                              </m:nary>
                            </m:num>
                            <m:den>
                              <m:nary>
                                <m:naryPr>
                                  <m:chr m:val="∑"/>
                                  <m:limLoc m:val="subSup"/>
                                  <m:ctrlPr>
                                    <a:rPr lang="en-CA" altLang="en-US" sz="2600" b="0" i="1" smtClean="0">
                                      <a:latin typeface="Cambria Math" panose="02040503050406030204" pitchFamily="18" charset="0"/>
                                    </a:rPr>
                                  </m:ctrlPr>
                                </m:naryPr>
                                <m:sub>
                                  <m:r>
                                    <m:rPr>
                                      <m:brk m:alnAt="25"/>
                                    </m:rPr>
                                    <a:rPr lang="en-CA" altLang="en-US" sz="2600" b="0" i="1" smtClean="0">
                                      <a:latin typeface="Cambria Math" panose="02040503050406030204" pitchFamily="18" charset="0"/>
                                    </a:rPr>
                                    <m:t>𝑙</m:t>
                                  </m:r>
                                  <m:r>
                                    <a:rPr lang="en-CA" altLang="en-US" sz="2600" b="0" i="1" smtClean="0">
                                      <a:latin typeface="Cambria Math" panose="02040503050406030204" pitchFamily="18" charset="0"/>
                                    </a:rPr>
                                    <m:t>=1</m:t>
                                  </m:r>
                                </m:sub>
                                <m:sup>
                                  <m:r>
                                    <a:rPr lang="en-CA" altLang="en-US" sz="2600" b="0" i="1" smtClean="0">
                                      <a:latin typeface="Cambria Math" panose="02040503050406030204" pitchFamily="18" charset="0"/>
                                    </a:rPr>
                                    <m:t>𝑛</m:t>
                                  </m:r>
                                </m:sup>
                                <m:e>
                                  <m:r>
                                    <a:rPr lang="en-CA" altLang="en-US" sz="2600" b="0" i="1" smtClean="0">
                                      <a:latin typeface="Cambria Math" panose="02040503050406030204" pitchFamily="18" charset="0"/>
                                    </a:rPr>
                                    <m:t>𝑃</m:t>
                                  </m:r>
                                  <m:d>
                                    <m:dPr>
                                      <m:ctrlPr>
                                        <a:rPr lang="en-CA" altLang="en-US" sz="2600" b="0" i="1" smtClean="0">
                                          <a:latin typeface="Cambria Math" panose="02040503050406030204" pitchFamily="18" charset="0"/>
                                        </a:rPr>
                                      </m:ctrlPr>
                                    </m:dPr>
                                    <m:e>
                                      <m:sSub>
                                        <m:sSubPr>
                                          <m:ctrlPr>
                                            <a:rPr lang="en-CA" altLang="en-US" sz="2600" b="0" i="1" smtClean="0">
                                              <a:latin typeface="Cambria Math" panose="02040503050406030204" pitchFamily="18" charset="0"/>
                                            </a:rPr>
                                          </m:ctrlPr>
                                        </m:sSubPr>
                                        <m:e>
                                          <m:r>
                                            <m:rPr>
                                              <m:sty m:val="p"/>
                                            </m:rPr>
                                            <a:rPr lang="en-CA" altLang="en-US" sz="2600" b="0" i="0" smtClean="0">
                                              <a:latin typeface="Cambria Math" panose="02040503050406030204" pitchFamily="18" charset="0"/>
                                            </a:rPr>
                                            <m:t>Θ</m:t>
                                          </m:r>
                                        </m:e>
                                        <m:sub>
                                          <m:r>
                                            <a:rPr lang="en-CA" altLang="en-US" sz="2600" b="0" i="1" smtClean="0">
                                              <a:latin typeface="Cambria Math" panose="02040503050406030204" pitchFamily="18" charset="0"/>
                                            </a:rPr>
                                            <m:t>𝑗</m:t>
                                          </m:r>
                                        </m:sub>
                                      </m:sSub>
                                    </m:e>
                                    <m:e>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𝑜</m:t>
                                          </m:r>
                                        </m:e>
                                        <m:sub>
                                          <m:r>
                                            <a:rPr lang="en-CA" altLang="en-US" sz="2600" b="0" i="1" smtClean="0">
                                              <a:latin typeface="Cambria Math" panose="02040503050406030204" pitchFamily="18" charset="0"/>
                                            </a:rPr>
                                            <m:t>𝑙</m:t>
                                          </m:r>
                                        </m:sub>
                                      </m:sSub>
                                      <m:r>
                                        <a:rPr lang="en-CA" altLang="en-US" sz="2600" b="0" i="1" smtClean="0">
                                          <a:latin typeface="Cambria Math" panose="02040503050406030204" pitchFamily="18" charset="0"/>
                                        </a:rPr>
                                        <m:t>,</m:t>
                                      </m:r>
                                      <m:r>
                                        <m:rPr>
                                          <m:sty m:val="p"/>
                                        </m:rPr>
                                        <a:rPr lang="en-CA" altLang="en-US" sz="2600" b="0" i="0" smtClean="0">
                                          <a:latin typeface="Cambria Math" panose="02040503050406030204" pitchFamily="18" charset="0"/>
                                        </a:rPr>
                                        <m:t>Θ</m:t>
                                      </m:r>
                                    </m:e>
                                  </m:d>
                                </m:e>
                              </m:nary>
                            </m:den>
                          </m:f>
                        </m:e>
                      </m:nary>
                    </m:oMath>
                  </m:oMathPara>
                </a14:m>
                <a:endParaRPr lang="en-US" altLang="en-US" sz="2600" dirty="0">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𝜎</m:t>
                          </m:r>
                        </m:e>
                        <m:sub>
                          <m:r>
                            <a:rPr lang="en-CA" altLang="en-US" sz="2600" b="0" i="1" smtClean="0">
                              <a:latin typeface="Cambria Math" panose="02040503050406030204" pitchFamily="18" charset="0"/>
                            </a:rPr>
                            <m:t>𝑗</m:t>
                          </m:r>
                        </m:sub>
                      </m:sSub>
                      <m:r>
                        <a:rPr lang="en-CA" altLang="en-US" sz="2600" b="0" i="1" smtClean="0">
                          <a:latin typeface="Cambria Math" panose="02040503050406030204" pitchFamily="18" charset="0"/>
                        </a:rPr>
                        <m:t>=</m:t>
                      </m:r>
                      <m:rad>
                        <m:radPr>
                          <m:degHide m:val="on"/>
                          <m:ctrlPr>
                            <a:rPr lang="en-CA" altLang="en-US" sz="2600" b="0" i="1" smtClean="0">
                              <a:latin typeface="Cambria Math" panose="02040503050406030204" pitchFamily="18" charset="0"/>
                            </a:rPr>
                          </m:ctrlPr>
                        </m:radPr>
                        <m:deg/>
                        <m:e>
                          <m:f>
                            <m:fPr>
                              <m:ctrlPr>
                                <a:rPr lang="en-CA" altLang="en-US" sz="2600" b="0" i="1" smtClean="0">
                                  <a:latin typeface="Cambria Math" panose="02040503050406030204" pitchFamily="18" charset="0"/>
                                </a:rPr>
                              </m:ctrlPr>
                            </m:fPr>
                            <m:num>
                              <m:nary>
                                <m:naryPr>
                                  <m:chr m:val="∑"/>
                                  <m:ctrlPr>
                                    <a:rPr lang="en-CA" altLang="en-US" sz="2600" b="0" i="1" smtClean="0">
                                      <a:latin typeface="Cambria Math" panose="02040503050406030204" pitchFamily="18" charset="0"/>
                                    </a:rPr>
                                  </m:ctrlPr>
                                </m:naryPr>
                                <m:sub>
                                  <m:r>
                                    <m:rPr>
                                      <m:brk m:alnAt="23"/>
                                    </m:rPr>
                                    <a:rPr lang="en-CA" altLang="en-US" sz="2600" b="0" i="1" smtClean="0">
                                      <a:latin typeface="Cambria Math" panose="02040503050406030204" pitchFamily="18" charset="0"/>
                                    </a:rPr>
                                    <m:t>𝑖</m:t>
                                  </m:r>
                                  <m:r>
                                    <a:rPr lang="en-CA" altLang="en-US" sz="2600" b="0" i="1" smtClean="0">
                                      <a:latin typeface="Cambria Math" panose="02040503050406030204" pitchFamily="18" charset="0"/>
                                    </a:rPr>
                                    <m:t>=1</m:t>
                                  </m:r>
                                </m:sub>
                                <m:sup>
                                  <m:r>
                                    <a:rPr lang="en-CA" altLang="en-US" sz="2600" b="0" i="1" smtClean="0">
                                      <a:latin typeface="Cambria Math" panose="02040503050406030204" pitchFamily="18" charset="0"/>
                                    </a:rPr>
                                    <m:t>𝑛</m:t>
                                  </m:r>
                                </m:sup>
                                <m:e>
                                  <m:r>
                                    <a:rPr lang="en-CA" altLang="en-US" sz="2600" b="0" i="1" smtClean="0">
                                      <a:latin typeface="Cambria Math" panose="02040503050406030204" pitchFamily="18" charset="0"/>
                                    </a:rPr>
                                    <m:t>𝑃</m:t>
                                  </m:r>
                                  <m:d>
                                    <m:dPr>
                                      <m:ctrlPr>
                                        <a:rPr lang="en-CA" altLang="en-US" sz="2600" b="0" i="1" smtClean="0">
                                          <a:latin typeface="Cambria Math" panose="02040503050406030204" pitchFamily="18" charset="0"/>
                                        </a:rPr>
                                      </m:ctrlPr>
                                    </m:dPr>
                                    <m:e>
                                      <m:sSub>
                                        <m:sSubPr>
                                          <m:ctrlPr>
                                            <a:rPr lang="en-CA" altLang="en-US" sz="2600" b="0" i="1" smtClean="0">
                                              <a:latin typeface="Cambria Math" panose="02040503050406030204" pitchFamily="18" charset="0"/>
                                            </a:rPr>
                                          </m:ctrlPr>
                                        </m:sSubPr>
                                        <m:e>
                                          <m:r>
                                            <m:rPr>
                                              <m:sty m:val="p"/>
                                            </m:rPr>
                                            <a:rPr lang="en-CA" altLang="en-US" sz="2600" b="0" i="0" smtClean="0">
                                              <a:latin typeface="Cambria Math" panose="02040503050406030204" pitchFamily="18" charset="0"/>
                                            </a:rPr>
                                            <m:t>Θ</m:t>
                                          </m:r>
                                        </m:e>
                                        <m:sub>
                                          <m:r>
                                            <a:rPr lang="en-CA" altLang="en-US" sz="2600" b="0" i="1" smtClean="0">
                                              <a:latin typeface="Cambria Math" panose="02040503050406030204" pitchFamily="18" charset="0"/>
                                            </a:rPr>
                                            <m:t>𝑗</m:t>
                                          </m:r>
                                        </m:sub>
                                      </m:sSub>
                                    </m:e>
                                    <m:e>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𝑜</m:t>
                                          </m:r>
                                        </m:e>
                                        <m:sub>
                                          <m:r>
                                            <a:rPr lang="en-CA" altLang="en-US" sz="2600" b="0" i="1" smtClean="0">
                                              <a:latin typeface="Cambria Math" panose="02040503050406030204" pitchFamily="18" charset="0"/>
                                            </a:rPr>
                                            <m:t>𝑖</m:t>
                                          </m:r>
                                        </m:sub>
                                      </m:sSub>
                                      <m:r>
                                        <a:rPr lang="en-CA" altLang="en-US" sz="2600" b="0" i="1" smtClean="0">
                                          <a:latin typeface="Cambria Math" panose="02040503050406030204" pitchFamily="18" charset="0"/>
                                        </a:rPr>
                                        <m:t>,</m:t>
                                      </m:r>
                                      <m:r>
                                        <m:rPr>
                                          <m:sty m:val="p"/>
                                        </m:rPr>
                                        <a:rPr lang="en-CA" altLang="en-US" sz="2600" b="0" i="0" smtClean="0">
                                          <a:latin typeface="Cambria Math" panose="02040503050406030204" pitchFamily="18" charset="0"/>
                                        </a:rPr>
                                        <m:t>Θ</m:t>
                                      </m:r>
                                    </m:e>
                                  </m:d>
                                  <m:sSup>
                                    <m:sSupPr>
                                      <m:ctrlPr>
                                        <a:rPr lang="en-CA" altLang="en-US" sz="2600" b="0" i="1" smtClean="0">
                                          <a:latin typeface="Cambria Math" panose="02040503050406030204" pitchFamily="18" charset="0"/>
                                        </a:rPr>
                                      </m:ctrlPr>
                                    </m:sSupPr>
                                    <m:e>
                                      <m:d>
                                        <m:dPr>
                                          <m:ctrlPr>
                                            <a:rPr lang="en-CA" altLang="en-US" sz="2600" b="0" i="1" smtClean="0">
                                              <a:latin typeface="Cambria Math" panose="02040503050406030204" pitchFamily="18" charset="0"/>
                                            </a:rPr>
                                          </m:ctrlPr>
                                        </m:dPr>
                                        <m:e>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𝑜</m:t>
                                              </m:r>
                                            </m:e>
                                            <m:sub>
                                              <m:r>
                                                <a:rPr lang="en-CA" altLang="en-US" sz="2600" b="0" i="1" smtClean="0">
                                                  <a:latin typeface="Cambria Math" panose="02040503050406030204" pitchFamily="18" charset="0"/>
                                                </a:rPr>
                                                <m:t>𝑖</m:t>
                                              </m:r>
                                            </m:sub>
                                          </m:sSub>
                                          <m:r>
                                            <a:rPr lang="en-CA" altLang="en-US" sz="2600" b="0" i="1" smtClean="0">
                                              <a:latin typeface="Cambria Math" panose="02040503050406030204" pitchFamily="18" charset="0"/>
                                            </a:rPr>
                                            <m:t>−</m:t>
                                          </m:r>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𝜇</m:t>
                                              </m:r>
                                            </m:e>
                                            <m:sub>
                                              <m:r>
                                                <a:rPr lang="en-CA" altLang="en-US" sz="2600" b="0" i="1" smtClean="0">
                                                  <a:latin typeface="Cambria Math" panose="02040503050406030204" pitchFamily="18" charset="0"/>
                                                </a:rPr>
                                                <m:t>𝑗</m:t>
                                              </m:r>
                                            </m:sub>
                                          </m:sSub>
                                        </m:e>
                                      </m:d>
                                    </m:e>
                                    <m:sup>
                                      <m:r>
                                        <a:rPr lang="en-CA" altLang="en-US" sz="2600" b="0" i="1" smtClean="0">
                                          <a:latin typeface="Cambria Math" panose="02040503050406030204" pitchFamily="18" charset="0"/>
                                        </a:rPr>
                                        <m:t>2</m:t>
                                      </m:r>
                                    </m:sup>
                                  </m:sSup>
                                </m:e>
                              </m:nary>
                            </m:num>
                            <m:den>
                              <m:nary>
                                <m:naryPr>
                                  <m:chr m:val="∑"/>
                                  <m:ctrlPr>
                                    <a:rPr lang="en-CA" altLang="en-US" sz="2600" b="0" i="1" smtClean="0">
                                      <a:latin typeface="Cambria Math" panose="02040503050406030204" pitchFamily="18" charset="0"/>
                                    </a:rPr>
                                  </m:ctrlPr>
                                </m:naryPr>
                                <m:sub>
                                  <m:r>
                                    <m:rPr>
                                      <m:brk m:alnAt="23"/>
                                    </m:rPr>
                                    <a:rPr lang="en-CA" altLang="en-US" sz="2600" b="0" i="1" smtClean="0">
                                      <a:latin typeface="Cambria Math" panose="02040503050406030204" pitchFamily="18" charset="0"/>
                                    </a:rPr>
                                    <m:t>𝑖</m:t>
                                  </m:r>
                                  <m:r>
                                    <a:rPr lang="en-CA" altLang="en-US" sz="2600" b="0" i="1" smtClean="0">
                                      <a:latin typeface="Cambria Math" panose="02040503050406030204" pitchFamily="18" charset="0"/>
                                    </a:rPr>
                                    <m:t>=1</m:t>
                                  </m:r>
                                </m:sub>
                                <m:sup>
                                  <m:r>
                                    <a:rPr lang="en-CA" altLang="en-US" sz="2600" b="0" i="1" smtClean="0">
                                      <a:latin typeface="Cambria Math" panose="02040503050406030204" pitchFamily="18" charset="0"/>
                                    </a:rPr>
                                    <m:t>𝑛</m:t>
                                  </m:r>
                                </m:sup>
                                <m:e>
                                  <m:r>
                                    <a:rPr lang="en-CA" altLang="en-US" sz="2600" b="0" i="1" smtClean="0">
                                      <a:latin typeface="Cambria Math" panose="02040503050406030204" pitchFamily="18" charset="0"/>
                                    </a:rPr>
                                    <m:t>𝑃</m:t>
                                  </m:r>
                                  <m:d>
                                    <m:dPr>
                                      <m:ctrlPr>
                                        <a:rPr lang="en-CA" altLang="en-US" sz="2600" b="0" i="1" smtClean="0">
                                          <a:latin typeface="Cambria Math" panose="02040503050406030204" pitchFamily="18" charset="0"/>
                                        </a:rPr>
                                      </m:ctrlPr>
                                    </m:dPr>
                                    <m:e>
                                      <m:sSub>
                                        <m:sSubPr>
                                          <m:ctrlPr>
                                            <a:rPr lang="en-CA" altLang="en-US" sz="2600" b="0" i="1" smtClean="0">
                                              <a:latin typeface="Cambria Math" panose="02040503050406030204" pitchFamily="18" charset="0"/>
                                            </a:rPr>
                                          </m:ctrlPr>
                                        </m:sSubPr>
                                        <m:e>
                                          <m:r>
                                            <m:rPr>
                                              <m:sty m:val="p"/>
                                            </m:rPr>
                                            <a:rPr lang="en-CA" altLang="en-US" sz="2600" b="0" i="0" smtClean="0">
                                              <a:latin typeface="Cambria Math" panose="02040503050406030204" pitchFamily="18" charset="0"/>
                                            </a:rPr>
                                            <m:t>Θ</m:t>
                                          </m:r>
                                        </m:e>
                                        <m:sub>
                                          <m:r>
                                            <a:rPr lang="en-CA" altLang="en-US" sz="2600" b="0" i="1" smtClean="0">
                                              <a:latin typeface="Cambria Math" panose="02040503050406030204" pitchFamily="18" charset="0"/>
                                            </a:rPr>
                                            <m:t>𝑗</m:t>
                                          </m:r>
                                        </m:sub>
                                      </m:sSub>
                                    </m:e>
                                    <m:e>
                                      <m:sSub>
                                        <m:sSubPr>
                                          <m:ctrlPr>
                                            <a:rPr lang="en-CA" altLang="en-US" sz="2600" b="0" i="1" smtClean="0">
                                              <a:latin typeface="Cambria Math" panose="02040503050406030204" pitchFamily="18" charset="0"/>
                                            </a:rPr>
                                          </m:ctrlPr>
                                        </m:sSubPr>
                                        <m:e>
                                          <m:r>
                                            <a:rPr lang="en-CA" altLang="en-US" sz="2600" b="0" i="1" smtClean="0">
                                              <a:latin typeface="Cambria Math" panose="02040503050406030204" pitchFamily="18" charset="0"/>
                                            </a:rPr>
                                            <m:t>𝑜</m:t>
                                          </m:r>
                                        </m:e>
                                        <m:sub>
                                          <m:r>
                                            <a:rPr lang="en-CA" altLang="en-US" sz="2600" b="0" i="1" smtClean="0">
                                              <a:latin typeface="Cambria Math" panose="02040503050406030204" pitchFamily="18" charset="0"/>
                                            </a:rPr>
                                            <m:t>𝑖</m:t>
                                          </m:r>
                                        </m:sub>
                                      </m:sSub>
                                      <m:r>
                                        <a:rPr lang="en-CA" altLang="en-US" sz="2600" b="0" i="1" smtClean="0">
                                          <a:latin typeface="Cambria Math" panose="02040503050406030204" pitchFamily="18" charset="0"/>
                                        </a:rPr>
                                        <m:t>,</m:t>
                                      </m:r>
                                      <m:r>
                                        <m:rPr>
                                          <m:sty m:val="p"/>
                                        </m:rPr>
                                        <a:rPr lang="en-CA" altLang="en-US" sz="2600" b="0" i="0" smtClean="0">
                                          <a:latin typeface="Cambria Math" panose="02040503050406030204" pitchFamily="18" charset="0"/>
                                        </a:rPr>
                                        <m:t>Θ</m:t>
                                      </m:r>
                                    </m:e>
                                  </m:d>
                                </m:e>
                              </m:nary>
                            </m:den>
                          </m:f>
                        </m:e>
                      </m:rad>
                    </m:oMath>
                  </m:oMathPara>
                </a14:m>
                <a:endParaRPr lang="en-US" altLang="en-US" sz="2600" dirty="0">
                  <a:latin typeface="Arial" panose="020B0604020202020204" pitchFamily="34" charset="0"/>
                </a:endParaRPr>
              </a:p>
              <a:p>
                <a:endParaRPr lang="en-US" altLang="en-US" dirty="0"/>
              </a:p>
            </p:txBody>
          </p:sp>
        </mc:Choice>
        <mc:Fallback xmlns="">
          <p:sp>
            <p:nvSpPr>
              <p:cNvPr id="40964" name="Rectangle 3">
                <a:extLst>
                  <a:ext uri="{FF2B5EF4-FFF2-40B4-BE49-F238E27FC236}">
                    <a16:creationId xmlns:a16="http://schemas.microsoft.com/office/drawing/2014/main" id="{FD51F6FD-90B9-DFC8-40D8-0CC806651ADA}"/>
                  </a:ext>
                </a:extLst>
              </p:cNvPr>
              <p:cNvSpPr>
                <a:spLocks noGrp="1" noRot="1" noChangeAspect="1" noMove="1" noResize="1" noEditPoints="1" noAdjustHandles="1" noChangeArrowheads="1" noChangeShapeType="1" noTextEdit="1"/>
              </p:cNvSpPr>
              <p:nvPr>
                <p:ph idx="1"/>
              </p:nvPr>
            </p:nvSpPr>
            <p:spPr>
              <a:blipFill>
                <a:blip r:embed="rId3"/>
                <a:stretch>
                  <a:fillRect l="-1086" t="-2326" r="-1086" b="-177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0F05002-4477-DC38-7651-6D5271803676}"/>
              </a:ext>
            </a:extLst>
          </p:cNvPr>
          <p:cNvSpPr txBox="1"/>
          <p:nvPr/>
        </p:nvSpPr>
        <p:spPr>
          <a:xfrm>
            <a:off x="5640946" y="3026535"/>
            <a:ext cx="65" cy="276999"/>
          </a:xfrm>
          <a:prstGeom prst="rect">
            <a:avLst/>
          </a:prstGeom>
          <a:noFill/>
        </p:spPr>
        <p:txBody>
          <a:bodyPr wrap="none" lIns="0" tIns="0" rIns="0" bIns="0" rtlCol="0">
            <a:spAutoFit/>
          </a:bodyPr>
          <a:lstStyle/>
          <a:p>
            <a:endParaRPr lang="en-US" dirty="0"/>
          </a:p>
        </p:txBody>
      </p:sp>
      <p:sp>
        <p:nvSpPr>
          <p:cNvPr id="3" name="Slide Number Placeholder 2">
            <a:extLst>
              <a:ext uri="{FF2B5EF4-FFF2-40B4-BE49-F238E27FC236}">
                <a16:creationId xmlns:a16="http://schemas.microsoft.com/office/drawing/2014/main" id="{4ACBCA91-A540-E5B0-E7A6-5C94948DAF47}"/>
              </a:ext>
            </a:extLst>
          </p:cNvPr>
          <p:cNvSpPr>
            <a:spLocks noGrp="1"/>
          </p:cNvSpPr>
          <p:nvPr>
            <p:ph type="sldNum" sz="quarter" idx="12"/>
          </p:nvPr>
        </p:nvSpPr>
        <p:spPr/>
        <p:txBody>
          <a:bodyPr/>
          <a:lstStyle/>
          <a:p>
            <a:fld id="{3576EC27-B82E-E143-A339-DE4537CE5FC3}" type="slidenum">
              <a:rPr lang="en-US" smtClean="0"/>
              <a:t>16</a:t>
            </a:fld>
            <a:endParaRPr lang="en-US"/>
          </a:p>
        </p:txBody>
      </p:sp>
    </p:spTree>
    <p:extLst>
      <p:ext uri="{BB962C8B-B14F-4D97-AF65-F5344CB8AC3E}">
        <p14:creationId xmlns:p14="http://schemas.microsoft.com/office/powerpoint/2010/main" val="3209849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3C61274-2C09-2C69-01F9-9BC6D43BC492}"/>
              </a:ext>
            </a:extLst>
          </p:cNvPr>
          <p:cNvSpPr>
            <a:spLocks noGrp="1" noChangeArrowheads="1"/>
          </p:cNvSpPr>
          <p:nvPr>
            <p:ph type="title"/>
          </p:nvPr>
        </p:nvSpPr>
        <p:spPr/>
        <p:txBody>
          <a:bodyPr/>
          <a:lstStyle/>
          <a:p>
            <a:r>
              <a:rPr lang="en-US" altLang="en-US"/>
              <a:t>Advantages and Disadvantages of Mixture Models</a:t>
            </a:r>
          </a:p>
        </p:txBody>
      </p:sp>
      <p:sp>
        <p:nvSpPr>
          <p:cNvPr id="41987" name="Rectangle 3">
            <a:extLst>
              <a:ext uri="{FF2B5EF4-FFF2-40B4-BE49-F238E27FC236}">
                <a16:creationId xmlns:a16="http://schemas.microsoft.com/office/drawing/2014/main" id="{E463A357-624C-153E-53FE-818E7B74CF14}"/>
              </a:ext>
            </a:extLst>
          </p:cNvPr>
          <p:cNvSpPr>
            <a:spLocks noGrp="1" noChangeArrowheads="1"/>
          </p:cNvSpPr>
          <p:nvPr>
            <p:ph idx="1"/>
          </p:nvPr>
        </p:nvSpPr>
        <p:spPr/>
        <p:txBody>
          <a:bodyPr>
            <a:normAutofit lnSpcReduction="10000"/>
          </a:bodyPr>
          <a:lstStyle/>
          <a:p>
            <a:r>
              <a:rPr lang="en-US" altLang="en-US" dirty="0"/>
              <a:t>Strength</a:t>
            </a:r>
          </a:p>
          <a:p>
            <a:pPr lvl="1"/>
            <a:r>
              <a:rPr lang="en-US" altLang="en-US" dirty="0"/>
              <a:t>Mixture models are more general than partitioning and fuzzy clustering </a:t>
            </a:r>
          </a:p>
          <a:p>
            <a:pPr lvl="1"/>
            <a:r>
              <a:rPr lang="en-US" altLang="en-US" dirty="0"/>
              <a:t>Clusters can be characterized by a small number of parameters</a:t>
            </a:r>
          </a:p>
          <a:p>
            <a:pPr lvl="1"/>
            <a:r>
              <a:rPr lang="en-US" altLang="en-US" dirty="0"/>
              <a:t>The results may satisfy the statistical assumptions of the generative models</a:t>
            </a:r>
          </a:p>
          <a:p>
            <a:r>
              <a:rPr lang="en-US" altLang="en-US" dirty="0"/>
              <a:t>Weakness</a:t>
            </a:r>
          </a:p>
          <a:p>
            <a:pPr lvl="1"/>
            <a:r>
              <a:rPr lang="en-US" altLang="en-US" dirty="0"/>
              <a:t>Converge to local optimal (overcome: run multi-times with random initialization)</a:t>
            </a:r>
          </a:p>
          <a:p>
            <a:pPr lvl="1"/>
            <a:r>
              <a:rPr lang="en-US" altLang="en-US" dirty="0"/>
              <a:t>Computationally expensive if the number of distributions is large, or the data set contains very few observed data points</a:t>
            </a:r>
          </a:p>
          <a:p>
            <a:pPr lvl="1"/>
            <a:r>
              <a:rPr lang="en-US" altLang="en-US" dirty="0"/>
              <a:t>Need large data sets</a:t>
            </a:r>
          </a:p>
          <a:p>
            <a:pPr lvl="1"/>
            <a:r>
              <a:rPr lang="en-US" altLang="en-US" dirty="0"/>
              <a:t>Hard to estimate the number of clusters</a:t>
            </a:r>
          </a:p>
        </p:txBody>
      </p:sp>
      <p:sp>
        <p:nvSpPr>
          <p:cNvPr id="41988" name="Slide Number Placeholder 3">
            <a:extLst>
              <a:ext uri="{FF2B5EF4-FFF2-40B4-BE49-F238E27FC236}">
                <a16:creationId xmlns:a16="http://schemas.microsoft.com/office/drawing/2014/main" id="{AA89C1F9-B23B-5E26-24CD-B43620224C57}"/>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44EA1302-8DF2-6248-9A4B-E9A9DA2A1013}" type="slidenum">
              <a:rPr lang="en-US" altLang="en-US" sz="1200">
                <a:latin typeface="Tahoma" panose="020B0604030504040204" pitchFamily="34" charset="0"/>
              </a:rPr>
              <a:pPr algn="r" eaLnBrk="1" hangingPunct="1">
                <a:spcBef>
                  <a:spcPct val="0"/>
                </a:spcBef>
                <a:buClrTx/>
                <a:buSzTx/>
                <a:buFontTx/>
                <a:buNone/>
              </a:pPr>
              <a:t>17</a:t>
            </a:fld>
            <a:endParaRPr lang="en-US" altLang="en-US" sz="1200">
              <a:latin typeface="Tahoma" panose="020B0604030504040204" pitchFamily="34" charset="0"/>
            </a:endParaRPr>
          </a:p>
        </p:txBody>
      </p:sp>
      <p:sp>
        <p:nvSpPr>
          <p:cNvPr id="2" name="Slide Number Placeholder 1">
            <a:extLst>
              <a:ext uri="{FF2B5EF4-FFF2-40B4-BE49-F238E27FC236}">
                <a16:creationId xmlns:a16="http://schemas.microsoft.com/office/drawing/2014/main" id="{B7EAACEF-D81E-2EF6-2228-A70B5DE54085}"/>
              </a:ext>
            </a:extLst>
          </p:cNvPr>
          <p:cNvSpPr>
            <a:spLocks noGrp="1"/>
          </p:cNvSpPr>
          <p:nvPr>
            <p:ph type="sldNum" sz="quarter" idx="12"/>
          </p:nvPr>
        </p:nvSpPr>
        <p:spPr/>
        <p:txBody>
          <a:bodyPr/>
          <a:lstStyle/>
          <a:p>
            <a:fld id="{3576EC27-B82E-E143-A339-DE4537CE5FC3}"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ED5C-3288-1876-1100-5087AA15E34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624EA05-FD8B-C38C-E232-EEE06BCE1F41}"/>
              </a:ext>
            </a:extLst>
          </p:cNvPr>
          <p:cNvSpPr>
            <a:spLocks noGrp="1"/>
          </p:cNvSpPr>
          <p:nvPr>
            <p:ph idx="1"/>
          </p:nvPr>
        </p:nvSpPr>
        <p:spPr/>
        <p:txBody>
          <a:bodyPr/>
          <a:lstStyle/>
          <a:p>
            <a:r>
              <a:rPr lang="en-US" dirty="0">
                <a:solidFill>
                  <a:schemeClr val="bg1">
                    <a:lumMod val="65000"/>
                  </a:schemeClr>
                </a:solidFill>
              </a:rPr>
              <a:t>Probabilistic model-based clustering</a:t>
            </a:r>
          </a:p>
          <a:p>
            <a:r>
              <a:rPr lang="en-US" dirty="0"/>
              <a:t>Clustering high-dimensional data</a:t>
            </a:r>
          </a:p>
          <a:p>
            <a:pPr lvl="1"/>
            <a:r>
              <a:rPr lang="en-US" dirty="0"/>
              <a:t>Why is clustering high-dimensional data challenging?</a:t>
            </a:r>
          </a:p>
          <a:p>
            <a:pPr lvl="1"/>
            <a:r>
              <a:rPr lang="en-US" dirty="0"/>
              <a:t>Axis-parallel subspace approaches</a:t>
            </a:r>
          </a:p>
          <a:p>
            <a:pPr lvl="1"/>
            <a:r>
              <a:rPr lang="en-US" dirty="0"/>
              <a:t>Arbitrarily oriented subspace approaches</a:t>
            </a:r>
          </a:p>
          <a:p>
            <a:r>
              <a:rPr lang="en-US" dirty="0" err="1">
                <a:solidFill>
                  <a:schemeClr val="bg1">
                    <a:lumMod val="65000"/>
                  </a:schemeClr>
                </a:solidFill>
              </a:rPr>
              <a:t>Biclustering</a:t>
            </a:r>
            <a:endParaRPr lang="en-US" dirty="0">
              <a:solidFill>
                <a:schemeClr val="bg1">
                  <a:lumMod val="65000"/>
                </a:schemeClr>
              </a:solidFill>
            </a:endParaRPr>
          </a:p>
          <a:p>
            <a:r>
              <a:rPr lang="en-US" dirty="0"/>
              <a:t>Dimensionality reduction for clustering</a:t>
            </a:r>
          </a:p>
          <a:p>
            <a:r>
              <a:rPr lang="en-US" dirty="0">
                <a:solidFill>
                  <a:schemeClr val="bg1">
                    <a:lumMod val="65000"/>
                  </a:schemeClr>
                </a:solidFill>
              </a:rPr>
              <a:t>Clustering graph and network data</a:t>
            </a:r>
          </a:p>
          <a:p>
            <a:r>
              <a:rPr lang="en-US" dirty="0" err="1">
                <a:solidFill>
                  <a:schemeClr val="bg1">
                    <a:lumMod val="65000"/>
                  </a:schemeClr>
                </a:solidFill>
              </a:rPr>
              <a:t>Semisupervised</a:t>
            </a:r>
            <a:r>
              <a:rPr lang="en-US" dirty="0">
                <a:solidFill>
                  <a:schemeClr val="bg1">
                    <a:lumMod val="65000"/>
                  </a:schemeClr>
                </a:solidFill>
              </a:rPr>
              <a:t> clustering</a:t>
            </a:r>
          </a:p>
        </p:txBody>
      </p:sp>
      <p:sp>
        <p:nvSpPr>
          <p:cNvPr id="4" name="Slide Number Placeholder 3">
            <a:extLst>
              <a:ext uri="{FF2B5EF4-FFF2-40B4-BE49-F238E27FC236}">
                <a16:creationId xmlns:a16="http://schemas.microsoft.com/office/drawing/2014/main" id="{A9718895-ACB7-5D80-32AD-5C864CEE0615}"/>
              </a:ext>
            </a:extLst>
          </p:cNvPr>
          <p:cNvSpPr>
            <a:spLocks noGrp="1"/>
          </p:cNvSpPr>
          <p:nvPr>
            <p:ph type="sldNum" sz="quarter" idx="12"/>
          </p:nvPr>
        </p:nvSpPr>
        <p:spPr/>
        <p:txBody>
          <a:bodyPr/>
          <a:lstStyle/>
          <a:p>
            <a:fld id="{3576EC27-B82E-E143-A339-DE4537CE5FC3}" type="slidenum">
              <a:rPr lang="en-US" smtClean="0"/>
              <a:t>18</a:t>
            </a:fld>
            <a:endParaRPr lang="en-US"/>
          </a:p>
        </p:txBody>
      </p:sp>
    </p:spTree>
    <p:extLst>
      <p:ext uri="{BB962C8B-B14F-4D97-AF65-F5344CB8AC3E}">
        <p14:creationId xmlns:p14="http://schemas.microsoft.com/office/powerpoint/2010/main" val="23372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13E7-0551-5499-7009-B8AE42F15E38}"/>
              </a:ext>
            </a:extLst>
          </p:cNvPr>
          <p:cNvSpPr>
            <a:spLocks noGrp="1"/>
          </p:cNvSpPr>
          <p:nvPr>
            <p:ph type="title"/>
          </p:nvPr>
        </p:nvSpPr>
        <p:spPr/>
        <p:txBody>
          <a:bodyPr/>
          <a:lstStyle/>
          <a:p>
            <a:r>
              <a:rPr lang="en-US" dirty="0"/>
              <a:t>Motivation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56D4E0-3E29-BADF-939F-28FF91A2D4A4}"/>
                  </a:ext>
                </a:extLst>
              </p:cNvPr>
              <p:cNvSpPr>
                <a:spLocks noGrp="1"/>
              </p:cNvSpPr>
              <p:nvPr>
                <p:ph idx="1"/>
              </p:nvPr>
            </p:nvSpPr>
            <p:spPr/>
            <p:txBody>
              <a:bodyPr/>
              <a:lstStyle/>
              <a:p>
                <a:r>
                  <a:rPr lang="en-US" dirty="0"/>
                  <a:t>Cluster customers into groups according to what they purchased</a:t>
                </a:r>
              </a:p>
              <a:p>
                <a:r>
                  <a:rPr lang="en-US" dirty="0"/>
                  <a:t>Since the company may carry tens of thousands of products, a customer’s purchase profile is a vector of the projects and has tens of thousands dimensions</a:t>
                </a:r>
              </a:p>
              <a:p>
                <a:r>
                  <a:rPr lang="en-US" dirty="0" err="1"/>
                  <a:t>dist</a:t>
                </a:r>
                <a:r>
                  <a:rPr lang="en-US" dirty="0"/>
                  <a:t>(Ada, Bob) = </a:t>
                </a:r>
                <a:r>
                  <a:rPr lang="en-US" dirty="0" err="1"/>
                  <a:t>dist</a:t>
                </a:r>
                <a:r>
                  <a:rPr lang="en-US" dirty="0"/>
                  <a:t>(Bob, Cathy) = </a:t>
                </a:r>
                <a:r>
                  <a:rPr lang="en-US" dirty="0" err="1"/>
                  <a:t>dist</a:t>
                </a:r>
                <a:r>
                  <a:rPr lang="en-US" dirty="0"/>
                  <a:t>(Ada, Cathy) = </a:t>
                </a:r>
                <a14:m>
                  <m:oMath xmlns:m="http://schemas.openxmlformats.org/officeDocument/2006/math">
                    <m:rad>
                      <m:radPr>
                        <m:degHide m:val="on"/>
                        <m:ctrlPr>
                          <a:rPr lang="en-CA" b="0" i="1" smtClean="0">
                            <a:latin typeface="Cambria Math" panose="02040503050406030204" pitchFamily="18" charset="0"/>
                          </a:rPr>
                        </m:ctrlPr>
                      </m:radPr>
                      <m:deg/>
                      <m:e>
                        <m:r>
                          <a:rPr lang="en-CA" b="0" i="1" smtClean="0">
                            <a:latin typeface="Cambria Math" panose="02040503050406030204" pitchFamily="18" charset="0"/>
                          </a:rPr>
                          <m:t>2</m:t>
                        </m:r>
                      </m:e>
                    </m:rad>
                  </m:oMath>
                </a14:m>
                <a:endParaRPr lang="en-US" dirty="0"/>
              </a:p>
              <a:p>
                <a:r>
                  <a:rPr lang="en-US" dirty="0"/>
                  <a:t>Ada is more similar to Cathy since they share one common purchase</a:t>
                </a:r>
              </a:p>
            </p:txBody>
          </p:sp>
        </mc:Choice>
        <mc:Fallback xmlns="">
          <p:sp>
            <p:nvSpPr>
              <p:cNvPr id="3" name="Content Placeholder 2">
                <a:extLst>
                  <a:ext uri="{FF2B5EF4-FFF2-40B4-BE49-F238E27FC236}">
                    <a16:creationId xmlns:a16="http://schemas.microsoft.com/office/drawing/2014/main" id="{5456D4E0-3E29-BADF-939F-28FF91A2D4A4}"/>
                  </a:ext>
                </a:extLst>
              </p:cNvPr>
              <p:cNvSpPr>
                <a:spLocks noGrp="1" noRot="1" noChangeAspect="1" noMove="1" noResize="1" noEditPoints="1" noAdjustHandles="1" noChangeArrowheads="1" noChangeShapeType="1" noTextEdit="1"/>
              </p:cNvSpPr>
              <p:nvPr>
                <p:ph idx="1"/>
              </p:nvPr>
            </p:nvSpPr>
            <p:spPr>
              <a:blipFill>
                <a:blip r:embed="rId2"/>
                <a:stretch>
                  <a:fillRect l="-1086" t="-2326" r="-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105710-3398-18C4-9947-C298EE482E6C}"/>
              </a:ext>
            </a:extLst>
          </p:cNvPr>
          <p:cNvPicPr>
            <a:picLocks noChangeAspect="1"/>
          </p:cNvPicPr>
          <p:nvPr/>
        </p:nvPicPr>
        <p:blipFill>
          <a:blip r:embed="rId3"/>
          <a:stretch>
            <a:fillRect/>
          </a:stretch>
        </p:blipFill>
        <p:spPr>
          <a:xfrm>
            <a:off x="1181637" y="4893972"/>
            <a:ext cx="9489210" cy="1417928"/>
          </a:xfrm>
          <a:prstGeom prst="rect">
            <a:avLst/>
          </a:prstGeom>
        </p:spPr>
      </p:pic>
      <p:sp>
        <p:nvSpPr>
          <p:cNvPr id="4" name="Slide Number Placeholder 3">
            <a:extLst>
              <a:ext uri="{FF2B5EF4-FFF2-40B4-BE49-F238E27FC236}">
                <a16:creationId xmlns:a16="http://schemas.microsoft.com/office/drawing/2014/main" id="{F3682C7B-456A-FAA0-56FD-541DBAA5BC43}"/>
              </a:ext>
            </a:extLst>
          </p:cNvPr>
          <p:cNvSpPr>
            <a:spLocks noGrp="1"/>
          </p:cNvSpPr>
          <p:nvPr>
            <p:ph type="sldNum" sz="quarter" idx="12"/>
          </p:nvPr>
        </p:nvSpPr>
        <p:spPr/>
        <p:txBody>
          <a:bodyPr/>
          <a:lstStyle/>
          <a:p>
            <a:fld id="{3576EC27-B82E-E143-A339-DE4537CE5FC3}" type="slidenum">
              <a:rPr lang="en-US" smtClean="0"/>
              <a:t>19</a:t>
            </a:fld>
            <a:endParaRPr lang="en-US"/>
          </a:p>
        </p:txBody>
      </p:sp>
    </p:spTree>
    <p:extLst>
      <p:ext uri="{BB962C8B-B14F-4D97-AF65-F5344CB8AC3E}">
        <p14:creationId xmlns:p14="http://schemas.microsoft.com/office/powerpoint/2010/main" val="2917909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ED5C-3288-1876-1100-5087AA15E34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624EA05-FD8B-C38C-E232-EEE06BCE1F41}"/>
              </a:ext>
            </a:extLst>
          </p:cNvPr>
          <p:cNvSpPr>
            <a:spLocks noGrp="1"/>
          </p:cNvSpPr>
          <p:nvPr>
            <p:ph idx="1"/>
          </p:nvPr>
        </p:nvSpPr>
        <p:spPr/>
        <p:txBody>
          <a:bodyPr/>
          <a:lstStyle/>
          <a:p>
            <a:r>
              <a:rPr lang="en-US" dirty="0">
                <a:solidFill>
                  <a:schemeClr val="bg1">
                    <a:lumMod val="85000"/>
                  </a:schemeClr>
                </a:solidFill>
              </a:rPr>
              <a:t>Probabilistic model-based clustering</a:t>
            </a:r>
          </a:p>
          <a:p>
            <a:r>
              <a:rPr lang="en-US" dirty="0"/>
              <a:t>Clustering high-dimensional data</a:t>
            </a:r>
          </a:p>
          <a:p>
            <a:r>
              <a:rPr lang="en-US" dirty="0" err="1">
                <a:solidFill>
                  <a:schemeClr val="bg1">
                    <a:lumMod val="85000"/>
                  </a:schemeClr>
                </a:solidFill>
              </a:rPr>
              <a:t>Biclustering</a:t>
            </a:r>
            <a:endParaRPr lang="en-US" dirty="0">
              <a:solidFill>
                <a:schemeClr val="bg1">
                  <a:lumMod val="85000"/>
                </a:schemeClr>
              </a:solidFill>
            </a:endParaRPr>
          </a:p>
          <a:p>
            <a:r>
              <a:rPr lang="en-US" dirty="0"/>
              <a:t>Dimensionality reduction for clustering</a:t>
            </a:r>
          </a:p>
          <a:p>
            <a:r>
              <a:rPr lang="en-US" dirty="0">
                <a:solidFill>
                  <a:schemeClr val="bg1">
                    <a:lumMod val="85000"/>
                  </a:schemeClr>
                </a:solidFill>
              </a:rPr>
              <a:t>Clustering graph and network data</a:t>
            </a:r>
          </a:p>
          <a:p>
            <a:r>
              <a:rPr lang="en-US" dirty="0" err="1">
                <a:solidFill>
                  <a:schemeClr val="bg1">
                    <a:lumMod val="85000"/>
                  </a:schemeClr>
                </a:solidFill>
              </a:rPr>
              <a:t>Semisupervised</a:t>
            </a:r>
            <a:r>
              <a:rPr lang="en-US" dirty="0">
                <a:solidFill>
                  <a:schemeClr val="bg1">
                    <a:lumMod val="85000"/>
                  </a:schemeClr>
                </a:solidFill>
              </a:rPr>
              <a:t> clustering</a:t>
            </a:r>
          </a:p>
        </p:txBody>
      </p:sp>
      <p:sp>
        <p:nvSpPr>
          <p:cNvPr id="4" name="Slide Number Placeholder 3">
            <a:extLst>
              <a:ext uri="{FF2B5EF4-FFF2-40B4-BE49-F238E27FC236}">
                <a16:creationId xmlns:a16="http://schemas.microsoft.com/office/drawing/2014/main" id="{7B9B1E3E-0024-38F7-BF16-F70C2A9476AD}"/>
              </a:ext>
            </a:extLst>
          </p:cNvPr>
          <p:cNvSpPr>
            <a:spLocks noGrp="1"/>
          </p:cNvSpPr>
          <p:nvPr>
            <p:ph type="sldNum" sz="quarter" idx="12"/>
          </p:nvPr>
        </p:nvSpPr>
        <p:spPr/>
        <p:txBody>
          <a:bodyPr/>
          <a:lstStyle/>
          <a:p>
            <a:fld id="{3576EC27-B82E-E143-A339-DE4537CE5FC3}" type="slidenum">
              <a:rPr lang="en-US" smtClean="0"/>
              <a:t>2</a:t>
            </a:fld>
            <a:endParaRPr lang="en-US"/>
          </a:p>
        </p:txBody>
      </p:sp>
    </p:spTree>
    <p:extLst>
      <p:ext uri="{BB962C8B-B14F-4D97-AF65-F5344CB8AC3E}">
        <p14:creationId xmlns:p14="http://schemas.microsoft.com/office/powerpoint/2010/main" val="2551235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266B1-3B50-90D7-5B52-02053D22058E}"/>
              </a:ext>
            </a:extLst>
          </p:cNvPr>
          <p:cNvSpPr>
            <a:spLocks noGrp="1"/>
          </p:cNvSpPr>
          <p:nvPr>
            <p:ph type="title"/>
          </p:nvPr>
        </p:nvSpPr>
        <p:spPr/>
        <p:txBody>
          <a:bodyPr/>
          <a:lstStyle/>
          <a:p>
            <a:r>
              <a:rPr lang="en-US" dirty="0"/>
              <a:t>Curse of Dimensionality</a:t>
            </a:r>
          </a:p>
        </p:txBody>
      </p:sp>
      <p:sp>
        <p:nvSpPr>
          <p:cNvPr id="3" name="Content Placeholder 2">
            <a:extLst>
              <a:ext uri="{FF2B5EF4-FFF2-40B4-BE49-F238E27FC236}">
                <a16:creationId xmlns:a16="http://schemas.microsoft.com/office/drawing/2014/main" id="{C404C93E-A55A-199E-23AA-516DA8BCDF16}"/>
              </a:ext>
            </a:extLst>
          </p:cNvPr>
          <p:cNvSpPr>
            <a:spLocks noGrp="1"/>
          </p:cNvSpPr>
          <p:nvPr>
            <p:ph idx="1"/>
          </p:nvPr>
        </p:nvSpPr>
        <p:spPr/>
        <p:txBody>
          <a:bodyPr/>
          <a:lstStyle/>
          <a:p>
            <a:r>
              <a:rPr lang="en-US" dirty="0"/>
              <a:t>Many irrelevant or correlated attributes</a:t>
            </a:r>
          </a:p>
          <a:p>
            <a:r>
              <a:rPr lang="en-US" dirty="0"/>
              <a:t>Data sparsity</a:t>
            </a:r>
          </a:p>
          <a:p>
            <a:r>
              <a:rPr lang="en-US" dirty="0"/>
              <a:t>Distance concentration effect of similarity measures</a:t>
            </a:r>
          </a:p>
          <a:p>
            <a:r>
              <a:rPr lang="en-US" dirty="0"/>
              <a:t>Difficulty in optimization</a:t>
            </a:r>
          </a:p>
          <a:p>
            <a:endParaRPr lang="en-US" dirty="0"/>
          </a:p>
        </p:txBody>
      </p:sp>
      <p:sp>
        <p:nvSpPr>
          <p:cNvPr id="4" name="Slide Number Placeholder 3">
            <a:extLst>
              <a:ext uri="{FF2B5EF4-FFF2-40B4-BE49-F238E27FC236}">
                <a16:creationId xmlns:a16="http://schemas.microsoft.com/office/drawing/2014/main" id="{38C7D4EF-4DB8-AA10-93F5-644128793019}"/>
              </a:ext>
            </a:extLst>
          </p:cNvPr>
          <p:cNvSpPr>
            <a:spLocks noGrp="1"/>
          </p:cNvSpPr>
          <p:nvPr>
            <p:ph type="sldNum" sz="quarter" idx="12"/>
          </p:nvPr>
        </p:nvSpPr>
        <p:spPr/>
        <p:txBody>
          <a:bodyPr/>
          <a:lstStyle/>
          <a:p>
            <a:fld id="{3576EC27-B82E-E143-A339-DE4537CE5FC3}" type="slidenum">
              <a:rPr lang="en-US" smtClean="0"/>
              <a:t>20</a:t>
            </a:fld>
            <a:endParaRPr lang="en-US"/>
          </a:p>
        </p:txBody>
      </p:sp>
    </p:spTree>
    <p:extLst>
      <p:ext uri="{BB962C8B-B14F-4D97-AF65-F5344CB8AC3E}">
        <p14:creationId xmlns:p14="http://schemas.microsoft.com/office/powerpoint/2010/main" val="3422189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0088-0DCC-C0C0-2A4D-F374564DD411}"/>
              </a:ext>
            </a:extLst>
          </p:cNvPr>
          <p:cNvSpPr>
            <a:spLocks noGrp="1"/>
          </p:cNvSpPr>
          <p:nvPr>
            <p:ph type="title"/>
          </p:nvPr>
        </p:nvSpPr>
        <p:spPr/>
        <p:txBody>
          <a:bodyPr/>
          <a:lstStyle/>
          <a:p>
            <a:r>
              <a:rPr lang="en-US" dirty="0"/>
              <a:t>High-dimensional Clustering Models</a:t>
            </a:r>
          </a:p>
        </p:txBody>
      </p:sp>
      <p:sp>
        <p:nvSpPr>
          <p:cNvPr id="3" name="Content Placeholder 2">
            <a:extLst>
              <a:ext uri="{FF2B5EF4-FFF2-40B4-BE49-F238E27FC236}">
                <a16:creationId xmlns:a16="http://schemas.microsoft.com/office/drawing/2014/main" id="{538A3AF0-B4C9-040B-4206-1678672C1E31}"/>
              </a:ext>
            </a:extLst>
          </p:cNvPr>
          <p:cNvSpPr>
            <a:spLocks noGrp="1"/>
          </p:cNvSpPr>
          <p:nvPr>
            <p:ph idx="1"/>
          </p:nvPr>
        </p:nvSpPr>
        <p:spPr/>
        <p:txBody>
          <a:bodyPr/>
          <a:lstStyle/>
          <a:p>
            <a:r>
              <a:rPr lang="en-US" dirty="0"/>
              <a:t>Clusters hidden in high-dimensional data are often significantly smaller and are manifested by a dramatically smaller subset of attributes</a:t>
            </a:r>
          </a:p>
          <a:p>
            <a:r>
              <a:rPr lang="en-US" dirty="0"/>
              <a:t>An essential principle in clustering high-dimensional data is to find clusters in subspaces</a:t>
            </a:r>
          </a:p>
          <a:p>
            <a:r>
              <a:rPr lang="en-US" dirty="0"/>
              <a:t>Finding clusters in axis-parallel versus arbitrarily oriented subspaces</a:t>
            </a:r>
          </a:p>
        </p:txBody>
      </p:sp>
      <p:pic>
        <p:nvPicPr>
          <p:cNvPr id="4" name="Picture 3">
            <a:extLst>
              <a:ext uri="{FF2B5EF4-FFF2-40B4-BE49-F238E27FC236}">
                <a16:creationId xmlns:a16="http://schemas.microsoft.com/office/drawing/2014/main" id="{A3C10828-6C7C-A72A-9DD0-55A3DBEE82E1}"/>
              </a:ext>
            </a:extLst>
          </p:cNvPr>
          <p:cNvPicPr>
            <a:picLocks noChangeAspect="1"/>
          </p:cNvPicPr>
          <p:nvPr/>
        </p:nvPicPr>
        <p:blipFill>
          <a:blip r:embed="rId2"/>
          <a:stretch>
            <a:fillRect/>
          </a:stretch>
        </p:blipFill>
        <p:spPr>
          <a:xfrm>
            <a:off x="3253346" y="4389219"/>
            <a:ext cx="5685307" cy="2295989"/>
          </a:xfrm>
          <a:prstGeom prst="rect">
            <a:avLst/>
          </a:prstGeom>
        </p:spPr>
      </p:pic>
      <p:sp>
        <p:nvSpPr>
          <p:cNvPr id="5" name="Slide Number Placeholder 4">
            <a:extLst>
              <a:ext uri="{FF2B5EF4-FFF2-40B4-BE49-F238E27FC236}">
                <a16:creationId xmlns:a16="http://schemas.microsoft.com/office/drawing/2014/main" id="{F45F63A1-0C86-CB03-FA31-7C73FBA1B1D6}"/>
              </a:ext>
            </a:extLst>
          </p:cNvPr>
          <p:cNvSpPr>
            <a:spLocks noGrp="1"/>
          </p:cNvSpPr>
          <p:nvPr>
            <p:ph type="sldNum" sz="quarter" idx="12"/>
          </p:nvPr>
        </p:nvSpPr>
        <p:spPr/>
        <p:txBody>
          <a:bodyPr/>
          <a:lstStyle/>
          <a:p>
            <a:fld id="{3576EC27-B82E-E143-A339-DE4537CE5FC3}" type="slidenum">
              <a:rPr lang="en-US" smtClean="0"/>
              <a:t>21</a:t>
            </a:fld>
            <a:endParaRPr lang="en-US"/>
          </a:p>
        </p:txBody>
      </p:sp>
    </p:spTree>
    <p:extLst>
      <p:ext uri="{BB962C8B-B14F-4D97-AF65-F5344CB8AC3E}">
        <p14:creationId xmlns:p14="http://schemas.microsoft.com/office/powerpoint/2010/main" val="4242280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4FD7-E2FB-9A9F-D35C-52F28E6663B1}"/>
              </a:ext>
            </a:extLst>
          </p:cNvPr>
          <p:cNvSpPr>
            <a:spLocks noGrp="1"/>
          </p:cNvSpPr>
          <p:nvPr>
            <p:ph type="title"/>
          </p:nvPr>
        </p:nvSpPr>
        <p:spPr/>
        <p:txBody>
          <a:bodyPr/>
          <a:lstStyle/>
          <a:p>
            <a:r>
              <a:rPr lang="en-US" dirty="0"/>
              <a:t>Categorization of High-dimensional Clustering Methods</a:t>
            </a:r>
          </a:p>
        </p:txBody>
      </p:sp>
      <p:sp>
        <p:nvSpPr>
          <p:cNvPr id="3" name="Content Placeholder 2">
            <a:extLst>
              <a:ext uri="{FF2B5EF4-FFF2-40B4-BE49-F238E27FC236}">
                <a16:creationId xmlns:a16="http://schemas.microsoft.com/office/drawing/2014/main" id="{46B05671-B105-1F8F-00D3-46E74A942B83}"/>
              </a:ext>
            </a:extLst>
          </p:cNvPr>
          <p:cNvSpPr>
            <a:spLocks noGrp="1"/>
          </p:cNvSpPr>
          <p:nvPr>
            <p:ph idx="1"/>
          </p:nvPr>
        </p:nvSpPr>
        <p:spPr/>
        <p:txBody>
          <a:bodyPr/>
          <a:lstStyle/>
          <a:p>
            <a:r>
              <a:rPr lang="en-US" dirty="0"/>
              <a:t>The clustering approaches: identify clusters in subspaces</a:t>
            </a:r>
          </a:p>
          <a:p>
            <a:pPr lvl="1"/>
            <a:r>
              <a:rPr lang="en-US" dirty="0"/>
              <a:t>The </a:t>
            </a:r>
            <a:r>
              <a:rPr lang="en-US" dirty="0">
                <a:solidFill>
                  <a:srgbClr val="0000FF"/>
                </a:solidFill>
              </a:rPr>
              <a:t>subspace clustering </a:t>
            </a:r>
            <a:r>
              <a:rPr lang="en-US" dirty="0"/>
              <a:t>methods: find all clusters in all subspaces of the entire data space</a:t>
            </a:r>
          </a:p>
          <a:p>
            <a:pPr lvl="1"/>
            <a:r>
              <a:rPr lang="en-US" dirty="0"/>
              <a:t>The </a:t>
            </a:r>
            <a:r>
              <a:rPr lang="en-US" dirty="0">
                <a:solidFill>
                  <a:srgbClr val="0000FF"/>
                </a:solidFill>
              </a:rPr>
              <a:t>projected clustering </a:t>
            </a:r>
            <a:r>
              <a:rPr lang="en-US" dirty="0"/>
              <a:t>methods: partition a given data set into non-overlapping subsets</a:t>
            </a:r>
          </a:p>
          <a:p>
            <a:pPr lvl="1"/>
            <a:r>
              <a:rPr lang="en-US" dirty="0"/>
              <a:t>The </a:t>
            </a:r>
            <a:r>
              <a:rPr lang="en-US" dirty="0">
                <a:solidFill>
                  <a:srgbClr val="0000FF"/>
                </a:solidFill>
              </a:rPr>
              <a:t>bi-clustering</a:t>
            </a:r>
            <a:r>
              <a:rPr lang="en-US" dirty="0"/>
              <a:t> methods: cluster attributes and objects simultaneously</a:t>
            </a:r>
          </a:p>
          <a:p>
            <a:r>
              <a:rPr lang="en-US" dirty="0"/>
              <a:t>The dimensionality-reduction methods</a:t>
            </a:r>
          </a:p>
        </p:txBody>
      </p:sp>
      <p:sp>
        <p:nvSpPr>
          <p:cNvPr id="4" name="Slide Number Placeholder 3">
            <a:extLst>
              <a:ext uri="{FF2B5EF4-FFF2-40B4-BE49-F238E27FC236}">
                <a16:creationId xmlns:a16="http://schemas.microsoft.com/office/drawing/2014/main" id="{B5A57CDE-F0FB-D10D-1033-78357C7F3E56}"/>
              </a:ext>
            </a:extLst>
          </p:cNvPr>
          <p:cNvSpPr>
            <a:spLocks noGrp="1"/>
          </p:cNvSpPr>
          <p:nvPr>
            <p:ph type="sldNum" sz="quarter" idx="12"/>
          </p:nvPr>
        </p:nvSpPr>
        <p:spPr/>
        <p:txBody>
          <a:bodyPr/>
          <a:lstStyle/>
          <a:p>
            <a:fld id="{3576EC27-B82E-E143-A339-DE4537CE5FC3}" type="slidenum">
              <a:rPr lang="en-US" smtClean="0"/>
              <a:t>22</a:t>
            </a:fld>
            <a:endParaRPr lang="en-US"/>
          </a:p>
        </p:txBody>
      </p:sp>
    </p:spTree>
    <p:extLst>
      <p:ext uri="{BB962C8B-B14F-4D97-AF65-F5344CB8AC3E}">
        <p14:creationId xmlns:p14="http://schemas.microsoft.com/office/powerpoint/2010/main" val="3679043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Autofit/>
          </a:bodyPr>
          <a:lstStyle/>
          <a:p>
            <a:r>
              <a:rPr lang="en-US" altLang="en-US" sz="4000" dirty="0"/>
              <a:t>Subspace Clustering: Subspace Search Methods</a:t>
            </a:r>
            <a:endParaRPr lang="en-US" altLang="zh-CN" sz="4000" dirty="0">
              <a:ea typeface="SimSun" panose="02010600030101010101" pitchFamily="2" charset="-122"/>
            </a:endParaRPr>
          </a:p>
        </p:txBody>
      </p:sp>
      <p:sp>
        <p:nvSpPr>
          <p:cNvPr id="25603" name="Rectangle 3"/>
          <p:cNvSpPr>
            <a:spLocks noGrp="1" noChangeArrowheads="1"/>
          </p:cNvSpPr>
          <p:nvPr>
            <p:ph idx="1"/>
          </p:nvPr>
        </p:nvSpPr>
        <p:spPr/>
        <p:txBody>
          <a:bodyPr>
            <a:normAutofit fontScale="92500" lnSpcReduction="10000"/>
          </a:bodyPr>
          <a:lstStyle/>
          <a:p>
            <a:pPr>
              <a:spcAft>
                <a:spcPts val="200"/>
              </a:spcAft>
            </a:pPr>
            <a:r>
              <a:rPr lang="en-US" altLang="en-US" sz="2400" dirty="0"/>
              <a:t>Search various subspaces to find clusters </a:t>
            </a:r>
          </a:p>
          <a:p>
            <a:pPr>
              <a:spcAft>
                <a:spcPts val="200"/>
              </a:spcAft>
            </a:pPr>
            <a:r>
              <a:rPr lang="en-US" altLang="en-US" sz="2400" b="1" i="1" dirty="0"/>
              <a:t>Bottom-up approaches</a:t>
            </a:r>
          </a:p>
          <a:p>
            <a:pPr lvl="1">
              <a:spcAft>
                <a:spcPts val="200"/>
              </a:spcAft>
            </a:pPr>
            <a:r>
              <a:rPr lang="en-US" altLang="en-US" sz="2400" dirty="0"/>
              <a:t>Start from low-D subspaces and search higher-D subspaces only when there may be clusters in such subspaces</a:t>
            </a:r>
          </a:p>
          <a:p>
            <a:pPr lvl="1">
              <a:spcAft>
                <a:spcPts val="200"/>
              </a:spcAft>
            </a:pPr>
            <a:r>
              <a:rPr lang="en-US" altLang="en-US" sz="2400" dirty="0"/>
              <a:t>Various pruning techniques to reduce the number of higher-D subspaces to be searched</a:t>
            </a:r>
          </a:p>
          <a:p>
            <a:pPr lvl="1">
              <a:spcAft>
                <a:spcPts val="200"/>
              </a:spcAft>
            </a:pPr>
            <a:r>
              <a:rPr lang="en-US" altLang="en-US" sz="2400" dirty="0"/>
              <a:t>Ex. CLIQUE (Agrawal et al. 1998)</a:t>
            </a:r>
          </a:p>
          <a:p>
            <a:pPr>
              <a:spcAft>
                <a:spcPts val="200"/>
              </a:spcAft>
            </a:pPr>
            <a:r>
              <a:rPr lang="en-US" altLang="en-US" sz="2400" b="1" i="1" dirty="0"/>
              <a:t>Top-down approaches</a:t>
            </a:r>
          </a:p>
          <a:p>
            <a:pPr lvl="1">
              <a:spcAft>
                <a:spcPts val="200"/>
              </a:spcAft>
            </a:pPr>
            <a:r>
              <a:rPr lang="en-US" altLang="en-US" sz="2400" dirty="0"/>
              <a:t>Start from full space and search smaller subspaces recursively</a:t>
            </a:r>
          </a:p>
          <a:p>
            <a:pPr lvl="1">
              <a:spcAft>
                <a:spcPts val="200"/>
              </a:spcAft>
            </a:pPr>
            <a:r>
              <a:rPr lang="en-US" altLang="en-US" sz="2400" dirty="0"/>
              <a:t>Effective only if the </a:t>
            </a:r>
            <a:r>
              <a:rPr lang="en-US" altLang="en-US" sz="2400" i="1" dirty="0"/>
              <a:t>locality assumption </a:t>
            </a:r>
            <a:r>
              <a:rPr lang="en-US" altLang="en-US" sz="2400" dirty="0"/>
              <a:t>holds: Restricts that the subspace of a cluster can be determined by the local neighborhood</a:t>
            </a:r>
          </a:p>
          <a:p>
            <a:pPr lvl="1">
              <a:spcAft>
                <a:spcPts val="200"/>
              </a:spcAft>
            </a:pPr>
            <a:r>
              <a:rPr lang="en-US" altLang="en-US" sz="2400" dirty="0"/>
              <a:t>Ex. PROCLUS (Aggarwal et al. 1999): A </a:t>
            </a:r>
            <a:r>
              <a:rPr lang="en-US" altLang="en-US" sz="2400" i="1" dirty="0"/>
              <a:t>k</a:t>
            </a:r>
            <a:r>
              <a:rPr lang="en-US" altLang="en-US" sz="2400" dirty="0"/>
              <a:t>-</a:t>
            </a:r>
            <a:r>
              <a:rPr lang="en-US" altLang="en-US" sz="2400" dirty="0" err="1"/>
              <a:t>medoid</a:t>
            </a:r>
            <a:r>
              <a:rPr lang="en-US" altLang="en-US" sz="2400" dirty="0"/>
              <a:t>-like method</a:t>
            </a:r>
          </a:p>
        </p:txBody>
      </p:sp>
      <p:sp>
        <p:nvSpPr>
          <p:cNvPr id="2" name="Slide Number Placeholder 1">
            <a:extLst>
              <a:ext uri="{FF2B5EF4-FFF2-40B4-BE49-F238E27FC236}">
                <a16:creationId xmlns:a16="http://schemas.microsoft.com/office/drawing/2014/main" id="{D0FE0FC6-EF42-1C90-A7BC-BE8236BAC9E2}"/>
              </a:ext>
            </a:extLst>
          </p:cNvPr>
          <p:cNvSpPr>
            <a:spLocks noGrp="1"/>
          </p:cNvSpPr>
          <p:nvPr>
            <p:ph type="sldNum" sz="quarter" idx="12"/>
          </p:nvPr>
        </p:nvSpPr>
        <p:spPr/>
        <p:txBody>
          <a:bodyPr/>
          <a:lstStyle/>
          <a:p>
            <a:fld id="{3576EC27-B82E-E143-A339-DE4537CE5FC3}" type="slidenum">
              <a:rPr lang="en-US" smtClean="0"/>
              <a:t>23</a:t>
            </a:fld>
            <a:endParaRPr lang="en-US"/>
          </a:p>
        </p:txBody>
      </p:sp>
    </p:spTree>
    <p:extLst>
      <p:ext uri="{BB962C8B-B14F-4D97-AF65-F5344CB8AC3E}">
        <p14:creationId xmlns:p14="http://schemas.microsoft.com/office/powerpoint/2010/main" val="84021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vert="horz" lIns="92075" tIns="46038" rIns="92075" bIns="46038" rtlCol="0" anchor="ctr">
            <a:noAutofit/>
          </a:bodyPr>
          <a:lstStyle/>
          <a:p>
            <a:r>
              <a:rPr lang="en-US" altLang="zh-CN" sz="3200" dirty="0">
                <a:ea typeface="SimSun" panose="02010600030101010101" pitchFamily="2" charset="-122"/>
              </a:rPr>
              <a:t>Example of CLIQUE: Density and Grid-Based Subspace Clustering  </a:t>
            </a:r>
            <a:endParaRPr lang="en-US" altLang="zh-CN" sz="2800" dirty="0">
              <a:ea typeface="SimSun" panose="02010600030101010101" pitchFamily="2" charset="-122"/>
            </a:endParaRPr>
          </a:p>
        </p:txBody>
      </p:sp>
      <p:sp>
        <p:nvSpPr>
          <p:cNvPr id="165" name="Rectangle 3"/>
          <p:cNvSpPr>
            <a:spLocks noGrp="1" noChangeArrowheads="1"/>
          </p:cNvSpPr>
          <p:nvPr>
            <p:ph idx="1"/>
          </p:nvPr>
        </p:nvSpPr>
        <p:spPr/>
        <p:txBody>
          <a:bodyPr vert="horz" lIns="92075" tIns="46038" rIns="92075" bIns="46038" rtlCol="0">
            <a:noAutofit/>
          </a:bodyPr>
          <a:lstStyle/>
          <a:p>
            <a:r>
              <a:rPr lang="en-US" dirty="0"/>
              <a:t>Start at 1-D space and discretize numerical intervals in each axis into grid</a:t>
            </a:r>
          </a:p>
          <a:p>
            <a:r>
              <a:rPr lang="en-US" altLang="zh-CN" dirty="0">
                <a:ea typeface="SimSun" panose="02010600030101010101" pitchFamily="2" charset="-122"/>
              </a:rPr>
              <a:t>Find dense regions in each subspace and </a:t>
            </a:r>
            <a:r>
              <a:rPr lang="en-US" dirty="0"/>
              <a:t>generate their minimal descriptions </a:t>
            </a:r>
            <a:r>
              <a:rPr lang="en-US" altLang="zh-CN" dirty="0">
                <a:ea typeface="SimSun" panose="02010600030101010101" pitchFamily="2" charset="-122"/>
              </a:rPr>
              <a:t>(clusters)</a:t>
            </a:r>
            <a:r>
              <a:rPr lang="en-US" dirty="0">
                <a:ea typeface="SimSun" panose="02010600030101010101" pitchFamily="2" charset="-122"/>
              </a:rPr>
              <a:t> </a:t>
            </a:r>
            <a:r>
              <a:rPr lang="en-US" altLang="zh-CN" dirty="0">
                <a:ea typeface="SimSun" panose="02010600030101010101" pitchFamily="2" charset="-122"/>
              </a:rPr>
              <a:t> </a:t>
            </a:r>
          </a:p>
          <a:p>
            <a:pPr marL="341313" lvl="1" indent="-341313">
              <a:buClr>
                <a:srgbClr val="0000CC"/>
              </a:buClr>
            </a:pPr>
            <a:r>
              <a:rPr lang="en-US" altLang="zh-CN" dirty="0"/>
              <a:t>Use the dense regions to find promising candidates in 2-D space </a:t>
            </a:r>
            <a:r>
              <a:rPr lang="en-US" altLang="zh-CN" dirty="0">
                <a:ea typeface="SimSun" panose="02010600030101010101" pitchFamily="2" charset="-122"/>
              </a:rPr>
              <a:t>(using </a:t>
            </a:r>
            <a:r>
              <a:rPr lang="en-US" altLang="zh-CN" dirty="0" err="1">
                <a:ea typeface="SimSun" panose="02010600030101010101" pitchFamily="2" charset="-122"/>
              </a:rPr>
              <a:t>Apriori</a:t>
            </a:r>
            <a:r>
              <a:rPr lang="en-US" altLang="zh-CN" dirty="0">
                <a:ea typeface="SimSun" panose="02010600030101010101" pitchFamily="2" charset="-122"/>
              </a:rPr>
              <a:t> principle)</a:t>
            </a:r>
          </a:p>
          <a:p>
            <a:r>
              <a:rPr lang="en-US" altLang="zh-CN" dirty="0">
                <a:ea typeface="SimSun" panose="02010600030101010101" pitchFamily="2" charset="-122"/>
              </a:rPr>
              <a:t>CLIQUE automatically identifies subspaces of a high dimensional data space and terminates when no more clusters or cluster candidates can be found</a:t>
            </a:r>
            <a:endParaRPr lang="en-US" dirty="0"/>
          </a:p>
        </p:txBody>
      </p:sp>
      <p:sp>
        <p:nvSpPr>
          <p:cNvPr id="2" name="Slide Number Placeholder 1">
            <a:extLst>
              <a:ext uri="{FF2B5EF4-FFF2-40B4-BE49-F238E27FC236}">
                <a16:creationId xmlns:a16="http://schemas.microsoft.com/office/drawing/2014/main" id="{612D25BC-9377-AF86-1ED5-155D14BAC67B}"/>
              </a:ext>
            </a:extLst>
          </p:cNvPr>
          <p:cNvSpPr>
            <a:spLocks noGrp="1"/>
          </p:cNvSpPr>
          <p:nvPr>
            <p:ph type="sldNum" sz="quarter" idx="12"/>
          </p:nvPr>
        </p:nvSpPr>
        <p:spPr/>
        <p:txBody>
          <a:bodyPr/>
          <a:lstStyle/>
          <a:p>
            <a:fld id="{3576EC27-B82E-E143-A339-DE4537CE5FC3}" type="slidenum">
              <a:rPr lang="en-US" smtClean="0"/>
              <a:t>24</a:t>
            </a:fld>
            <a:endParaRPr lang="en-US"/>
          </a:p>
        </p:txBody>
      </p:sp>
    </p:spTree>
    <p:extLst>
      <p:ext uri="{BB962C8B-B14F-4D97-AF65-F5344CB8AC3E}">
        <p14:creationId xmlns:p14="http://schemas.microsoft.com/office/powerpoint/2010/main" val="318650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77762-852F-4381-B6DD-F463345F4758}"/>
              </a:ext>
            </a:extLst>
          </p:cNvPr>
          <p:cNvSpPr>
            <a:spLocks noGrp="1"/>
          </p:cNvSpPr>
          <p:nvPr>
            <p:ph type="title"/>
          </p:nvPr>
        </p:nvSpPr>
        <p:spPr/>
        <p:txBody>
          <a:bodyPr/>
          <a:lstStyle/>
          <a:p>
            <a:r>
              <a:rPr lang="en-US" dirty="0"/>
              <a:t>CLIQUE Illustration</a:t>
            </a:r>
          </a:p>
        </p:txBody>
      </p:sp>
      <p:pic>
        <p:nvPicPr>
          <p:cNvPr id="4" name="Picture 2">
            <a:extLst>
              <a:ext uri="{FF2B5EF4-FFF2-40B4-BE49-F238E27FC236}">
                <a16:creationId xmlns:a16="http://schemas.microsoft.com/office/drawing/2014/main" id="{CFF81D62-FE84-700D-CC1D-6ACB933B0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27" y="2275937"/>
            <a:ext cx="3861462" cy="300789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3">
            <a:extLst>
              <a:ext uri="{FF2B5EF4-FFF2-40B4-BE49-F238E27FC236}">
                <a16:creationId xmlns:a16="http://schemas.microsoft.com/office/drawing/2014/main" id="{9310920A-D17B-1D65-2B8A-AD64E34E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210" y="2215735"/>
            <a:ext cx="3910262" cy="30680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4">
            <a:extLst>
              <a:ext uri="{FF2B5EF4-FFF2-40B4-BE49-F238E27FC236}">
                <a16:creationId xmlns:a16="http://schemas.microsoft.com/office/drawing/2014/main" id="{2F4956C0-55B5-75E1-F40B-43B2A1852F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8632" y="2239841"/>
            <a:ext cx="3769895" cy="31381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CCB5E535-E052-C004-BAB2-8265B4C7C991}"/>
              </a:ext>
            </a:extLst>
          </p:cNvPr>
          <p:cNvSpPr>
            <a:spLocks noGrp="1"/>
          </p:cNvSpPr>
          <p:nvPr>
            <p:ph type="sldNum" sz="quarter" idx="12"/>
          </p:nvPr>
        </p:nvSpPr>
        <p:spPr/>
        <p:txBody>
          <a:bodyPr/>
          <a:lstStyle/>
          <a:p>
            <a:fld id="{3576EC27-B82E-E143-A339-DE4537CE5FC3}" type="slidenum">
              <a:rPr lang="en-US" smtClean="0"/>
              <a:t>25</a:t>
            </a:fld>
            <a:endParaRPr lang="en-US"/>
          </a:p>
        </p:txBody>
      </p:sp>
    </p:spTree>
    <p:extLst>
      <p:ext uri="{BB962C8B-B14F-4D97-AF65-F5344CB8AC3E}">
        <p14:creationId xmlns:p14="http://schemas.microsoft.com/office/powerpoint/2010/main" val="1774404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8D7C-F143-B5EF-294A-C9D440A028C5}"/>
              </a:ext>
            </a:extLst>
          </p:cNvPr>
          <p:cNvSpPr>
            <a:spLocks noGrp="1"/>
          </p:cNvSpPr>
          <p:nvPr>
            <p:ph type="title"/>
          </p:nvPr>
        </p:nvSpPr>
        <p:spPr/>
        <p:txBody>
          <a:bodyPr/>
          <a:lstStyle/>
          <a:p>
            <a:r>
              <a:rPr lang="en-US" dirty="0"/>
              <a:t>PROCLUS: A Projected Clustering Method</a:t>
            </a:r>
          </a:p>
        </p:txBody>
      </p:sp>
      <p:sp>
        <p:nvSpPr>
          <p:cNvPr id="3" name="Content Placeholder 2">
            <a:extLst>
              <a:ext uri="{FF2B5EF4-FFF2-40B4-BE49-F238E27FC236}">
                <a16:creationId xmlns:a16="http://schemas.microsoft.com/office/drawing/2014/main" id="{B7DDA391-CF56-B904-A30D-E3D1A59CAF0A}"/>
              </a:ext>
            </a:extLst>
          </p:cNvPr>
          <p:cNvSpPr>
            <a:spLocks noGrp="1"/>
          </p:cNvSpPr>
          <p:nvPr>
            <p:ph idx="1"/>
          </p:nvPr>
        </p:nvSpPr>
        <p:spPr/>
        <p:txBody>
          <a:bodyPr/>
          <a:lstStyle/>
          <a:p>
            <a:r>
              <a:rPr lang="en-US" dirty="0"/>
              <a:t>A k-medoid-like method</a:t>
            </a:r>
          </a:p>
          <a:p>
            <a:r>
              <a:rPr lang="en-US" dirty="0"/>
              <a:t>Three phases</a:t>
            </a:r>
          </a:p>
          <a:p>
            <a:pPr lvl="1"/>
            <a:r>
              <a:rPr lang="en-US" dirty="0"/>
              <a:t>The initialization phase: generate k potential cluster centers using a greedy sample of the data set</a:t>
            </a:r>
          </a:p>
          <a:p>
            <a:pPr lvl="1"/>
            <a:r>
              <a:rPr lang="en-US" dirty="0"/>
              <a:t>The iterative phase: progressively improve the quality of the medoids</a:t>
            </a:r>
          </a:p>
          <a:p>
            <a:pPr lvl="2"/>
            <a:r>
              <a:rPr lang="en-US" dirty="0"/>
              <a:t>Find the attributes for each medoid</a:t>
            </a:r>
          </a:p>
          <a:p>
            <a:pPr lvl="2"/>
            <a:r>
              <a:rPr lang="en-US" dirty="0"/>
              <a:t>Form clusters</a:t>
            </a:r>
          </a:p>
          <a:p>
            <a:pPr lvl="1"/>
            <a:r>
              <a:rPr lang="en-US" dirty="0"/>
              <a:t>The refinement phase: adjust the subspaces of the clusters using only the data objects assigned to a cluster</a:t>
            </a:r>
          </a:p>
        </p:txBody>
      </p:sp>
      <p:sp>
        <p:nvSpPr>
          <p:cNvPr id="4" name="Slide Number Placeholder 3">
            <a:extLst>
              <a:ext uri="{FF2B5EF4-FFF2-40B4-BE49-F238E27FC236}">
                <a16:creationId xmlns:a16="http://schemas.microsoft.com/office/drawing/2014/main" id="{15F7E5A9-593E-85FC-682A-466F5F92D66D}"/>
              </a:ext>
            </a:extLst>
          </p:cNvPr>
          <p:cNvSpPr>
            <a:spLocks noGrp="1"/>
          </p:cNvSpPr>
          <p:nvPr>
            <p:ph type="sldNum" sz="quarter" idx="12"/>
          </p:nvPr>
        </p:nvSpPr>
        <p:spPr/>
        <p:txBody>
          <a:bodyPr/>
          <a:lstStyle/>
          <a:p>
            <a:fld id="{3576EC27-B82E-E143-A339-DE4537CE5FC3}" type="slidenum">
              <a:rPr lang="en-US" smtClean="0"/>
              <a:t>26</a:t>
            </a:fld>
            <a:endParaRPr lang="en-US"/>
          </a:p>
        </p:txBody>
      </p:sp>
    </p:spTree>
    <p:extLst>
      <p:ext uri="{BB962C8B-B14F-4D97-AF65-F5344CB8AC3E}">
        <p14:creationId xmlns:p14="http://schemas.microsoft.com/office/powerpoint/2010/main" val="2147122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A9F9A-1D50-DE15-84A1-B388C10959EA}"/>
              </a:ext>
            </a:extLst>
          </p:cNvPr>
          <p:cNvSpPr>
            <a:spLocks noGrp="1"/>
          </p:cNvSpPr>
          <p:nvPr>
            <p:ph type="title"/>
          </p:nvPr>
        </p:nvSpPr>
        <p:spPr/>
        <p:txBody>
          <a:bodyPr/>
          <a:lstStyle/>
          <a:p>
            <a:r>
              <a:rPr lang="en-US" dirty="0"/>
              <a:t>Arbitrarily Oriented Subspace Approaches</a:t>
            </a:r>
          </a:p>
        </p:txBody>
      </p:sp>
      <p:pic>
        <p:nvPicPr>
          <p:cNvPr id="4" name="Picture 3">
            <a:extLst>
              <a:ext uri="{FF2B5EF4-FFF2-40B4-BE49-F238E27FC236}">
                <a16:creationId xmlns:a16="http://schemas.microsoft.com/office/drawing/2014/main" id="{E2E12036-B65F-12A3-3A43-59AB1BFC0A40}"/>
              </a:ext>
            </a:extLst>
          </p:cNvPr>
          <p:cNvPicPr>
            <a:picLocks noChangeAspect="1"/>
          </p:cNvPicPr>
          <p:nvPr/>
        </p:nvPicPr>
        <p:blipFill>
          <a:blip r:embed="rId2"/>
          <a:stretch>
            <a:fillRect/>
          </a:stretch>
        </p:blipFill>
        <p:spPr>
          <a:xfrm>
            <a:off x="1443058" y="1922507"/>
            <a:ext cx="9305884" cy="3628287"/>
          </a:xfrm>
          <a:prstGeom prst="rect">
            <a:avLst/>
          </a:prstGeom>
        </p:spPr>
      </p:pic>
      <p:sp>
        <p:nvSpPr>
          <p:cNvPr id="3" name="Slide Number Placeholder 2">
            <a:extLst>
              <a:ext uri="{FF2B5EF4-FFF2-40B4-BE49-F238E27FC236}">
                <a16:creationId xmlns:a16="http://schemas.microsoft.com/office/drawing/2014/main" id="{A405532C-B2AC-6FAF-E956-EB9AB06AA05F}"/>
              </a:ext>
            </a:extLst>
          </p:cNvPr>
          <p:cNvSpPr>
            <a:spLocks noGrp="1"/>
          </p:cNvSpPr>
          <p:nvPr>
            <p:ph type="sldNum" sz="quarter" idx="12"/>
          </p:nvPr>
        </p:nvSpPr>
        <p:spPr/>
        <p:txBody>
          <a:bodyPr/>
          <a:lstStyle/>
          <a:p>
            <a:fld id="{3576EC27-B82E-E143-A339-DE4537CE5FC3}" type="slidenum">
              <a:rPr lang="en-US" smtClean="0"/>
              <a:t>27</a:t>
            </a:fld>
            <a:endParaRPr lang="en-US"/>
          </a:p>
        </p:txBody>
      </p:sp>
    </p:spTree>
    <p:extLst>
      <p:ext uri="{BB962C8B-B14F-4D97-AF65-F5344CB8AC3E}">
        <p14:creationId xmlns:p14="http://schemas.microsoft.com/office/powerpoint/2010/main" val="3215324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ED5C-3288-1876-1100-5087AA15E34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624EA05-FD8B-C38C-E232-EEE06BCE1F41}"/>
              </a:ext>
            </a:extLst>
          </p:cNvPr>
          <p:cNvSpPr>
            <a:spLocks noGrp="1"/>
          </p:cNvSpPr>
          <p:nvPr>
            <p:ph idx="1"/>
          </p:nvPr>
        </p:nvSpPr>
        <p:spPr/>
        <p:txBody>
          <a:bodyPr>
            <a:normAutofit lnSpcReduction="10000"/>
          </a:bodyPr>
          <a:lstStyle/>
          <a:p>
            <a:r>
              <a:rPr lang="en-US" dirty="0">
                <a:solidFill>
                  <a:schemeClr val="bg1">
                    <a:lumMod val="65000"/>
                  </a:schemeClr>
                </a:solidFill>
              </a:rPr>
              <a:t>Probabilistic model-based clustering</a:t>
            </a:r>
          </a:p>
          <a:p>
            <a:r>
              <a:rPr lang="en-US" dirty="0"/>
              <a:t>Clustering high-dimensional data</a:t>
            </a:r>
          </a:p>
          <a:p>
            <a:r>
              <a:rPr lang="en-US" dirty="0" err="1">
                <a:solidFill>
                  <a:schemeClr val="bg1">
                    <a:lumMod val="65000"/>
                  </a:schemeClr>
                </a:solidFill>
              </a:rPr>
              <a:t>Biclustering</a:t>
            </a:r>
            <a:endParaRPr lang="en-US" dirty="0">
              <a:solidFill>
                <a:schemeClr val="bg1">
                  <a:lumMod val="65000"/>
                </a:schemeClr>
              </a:solidFill>
            </a:endParaRPr>
          </a:p>
          <a:p>
            <a:pPr lvl="1"/>
            <a:r>
              <a:rPr lang="en-US" dirty="0">
                <a:solidFill>
                  <a:schemeClr val="bg1">
                    <a:lumMod val="65000"/>
                  </a:schemeClr>
                </a:solidFill>
              </a:rPr>
              <a:t>Why and where is </a:t>
            </a:r>
            <a:r>
              <a:rPr lang="en-US" dirty="0" err="1">
                <a:solidFill>
                  <a:schemeClr val="bg1">
                    <a:lumMod val="65000"/>
                  </a:schemeClr>
                </a:solidFill>
              </a:rPr>
              <a:t>biclustering</a:t>
            </a:r>
            <a:r>
              <a:rPr lang="en-US" dirty="0">
                <a:solidFill>
                  <a:schemeClr val="bg1">
                    <a:lumMod val="65000"/>
                  </a:schemeClr>
                </a:solidFill>
              </a:rPr>
              <a:t> useful?</a:t>
            </a:r>
          </a:p>
          <a:p>
            <a:pPr lvl="1"/>
            <a:r>
              <a:rPr lang="en-US" dirty="0">
                <a:solidFill>
                  <a:schemeClr val="bg1">
                    <a:lumMod val="65000"/>
                  </a:schemeClr>
                </a:solidFill>
              </a:rPr>
              <a:t>Types of </a:t>
            </a:r>
            <a:r>
              <a:rPr lang="en-US" dirty="0" err="1">
                <a:solidFill>
                  <a:schemeClr val="bg1">
                    <a:lumMod val="65000"/>
                  </a:schemeClr>
                </a:solidFill>
              </a:rPr>
              <a:t>biclusters</a:t>
            </a:r>
            <a:endParaRPr lang="en-US" dirty="0">
              <a:solidFill>
                <a:schemeClr val="bg1">
                  <a:lumMod val="65000"/>
                </a:schemeClr>
              </a:solidFill>
            </a:endParaRPr>
          </a:p>
          <a:p>
            <a:pPr lvl="1"/>
            <a:r>
              <a:rPr lang="en-US" dirty="0" err="1">
                <a:solidFill>
                  <a:schemeClr val="bg1">
                    <a:lumMod val="65000"/>
                  </a:schemeClr>
                </a:solidFill>
              </a:rPr>
              <a:t>Biclustering</a:t>
            </a:r>
            <a:r>
              <a:rPr lang="en-US" dirty="0">
                <a:solidFill>
                  <a:schemeClr val="bg1">
                    <a:lumMod val="65000"/>
                  </a:schemeClr>
                </a:solidFill>
              </a:rPr>
              <a:t> methods</a:t>
            </a:r>
          </a:p>
          <a:p>
            <a:pPr lvl="1"/>
            <a:r>
              <a:rPr lang="en-US" dirty="0">
                <a:solidFill>
                  <a:schemeClr val="bg1">
                    <a:lumMod val="65000"/>
                  </a:schemeClr>
                </a:solidFill>
              </a:rPr>
              <a:t>Enumerating all </a:t>
            </a:r>
            <a:r>
              <a:rPr lang="en-US" dirty="0" err="1">
                <a:solidFill>
                  <a:schemeClr val="bg1">
                    <a:lumMod val="65000"/>
                  </a:schemeClr>
                </a:solidFill>
              </a:rPr>
              <a:t>biclusters</a:t>
            </a:r>
            <a:r>
              <a:rPr lang="en-US" dirty="0">
                <a:solidFill>
                  <a:schemeClr val="bg1">
                    <a:lumMod val="65000"/>
                  </a:schemeClr>
                </a:solidFill>
              </a:rPr>
              <a:t> using </a:t>
            </a:r>
            <a:r>
              <a:rPr lang="en-US" dirty="0" err="1">
                <a:solidFill>
                  <a:schemeClr val="bg1">
                    <a:lumMod val="65000"/>
                  </a:schemeClr>
                </a:solidFill>
              </a:rPr>
              <a:t>MaPle</a:t>
            </a:r>
            <a:endParaRPr lang="en-US" dirty="0">
              <a:solidFill>
                <a:schemeClr val="bg1">
                  <a:lumMod val="65000"/>
                </a:schemeClr>
              </a:solidFill>
            </a:endParaRPr>
          </a:p>
          <a:p>
            <a:r>
              <a:rPr lang="en-US" dirty="0"/>
              <a:t>Dimensionality reduction for clustering</a:t>
            </a:r>
          </a:p>
          <a:p>
            <a:r>
              <a:rPr lang="en-US" dirty="0">
                <a:solidFill>
                  <a:schemeClr val="bg1">
                    <a:lumMod val="65000"/>
                  </a:schemeClr>
                </a:solidFill>
              </a:rPr>
              <a:t>Clustering graph and network data</a:t>
            </a:r>
          </a:p>
          <a:p>
            <a:r>
              <a:rPr lang="en-US" dirty="0" err="1">
                <a:solidFill>
                  <a:schemeClr val="bg1">
                    <a:lumMod val="65000"/>
                  </a:schemeClr>
                </a:solidFill>
              </a:rPr>
              <a:t>Semisupervised</a:t>
            </a:r>
            <a:r>
              <a:rPr lang="en-US" dirty="0">
                <a:solidFill>
                  <a:schemeClr val="bg1">
                    <a:lumMod val="65000"/>
                  </a:schemeClr>
                </a:solidFill>
              </a:rPr>
              <a:t> clustering</a:t>
            </a:r>
          </a:p>
        </p:txBody>
      </p:sp>
      <p:sp>
        <p:nvSpPr>
          <p:cNvPr id="4" name="Slide Number Placeholder 3">
            <a:extLst>
              <a:ext uri="{FF2B5EF4-FFF2-40B4-BE49-F238E27FC236}">
                <a16:creationId xmlns:a16="http://schemas.microsoft.com/office/drawing/2014/main" id="{2D8C9151-EB9D-5C4A-5687-F560CB3022E3}"/>
              </a:ext>
            </a:extLst>
          </p:cNvPr>
          <p:cNvSpPr>
            <a:spLocks noGrp="1"/>
          </p:cNvSpPr>
          <p:nvPr>
            <p:ph type="sldNum" sz="quarter" idx="12"/>
          </p:nvPr>
        </p:nvSpPr>
        <p:spPr/>
        <p:txBody>
          <a:bodyPr/>
          <a:lstStyle/>
          <a:p>
            <a:fld id="{3576EC27-B82E-E143-A339-DE4537CE5FC3}" type="slidenum">
              <a:rPr lang="en-US" smtClean="0"/>
              <a:t>28</a:t>
            </a:fld>
            <a:endParaRPr lang="en-US"/>
          </a:p>
        </p:txBody>
      </p:sp>
    </p:spTree>
    <p:extLst>
      <p:ext uri="{BB962C8B-B14F-4D97-AF65-F5344CB8AC3E}">
        <p14:creationId xmlns:p14="http://schemas.microsoft.com/office/powerpoint/2010/main" val="1724005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Title 2">
            <a:extLst>
              <a:ext uri="{FF2B5EF4-FFF2-40B4-BE49-F238E27FC236}">
                <a16:creationId xmlns:a16="http://schemas.microsoft.com/office/drawing/2014/main" id="{F7E6EB47-059E-F109-5799-55CBBAC5985A}"/>
              </a:ext>
            </a:extLst>
          </p:cNvPr>
          <p:cNvSpPr>
            <a:spLocks noGrp="1"/>
          </p:cNvSpPr>
          <p:nvPr>
            <p:ph type="title"/>
          </p:nvPr>
        </p:nvSpPr>
        <p:spPr/>
        <p:txBody>
          <a:bodyPr/>
          <a:lstStyle/>
          <a:p>
            <a:r>
              <a:rPr lang="en-US" altLang="en-US" dirty="0"/>
              <a:t>Bi-Clustering Methods</a:t>
            </a:r>
          </a:p>
        </p:txBody>
      </p:sp>
      <p:sp>
        <p:nvSpPr>
          <p:cNvPr id="52229" name="Content Placeholder 3">
            <a:extLst>
              <a:ext uri="{FF2B5EF4-FFF2-40B4-BE49-F238E27FC236}">
                <a16:creationId xmlns:a16="http://schemas.microsoft.com/office/drawing/2014/main" id="{3EF40FBF-52B0-1191-14B9-3CEB5B9CE504}"/>
              </a:ext>
            </a:extLst>
          </p:cNvPr>
          <p:cNvSpPr>
            <a:spLocks noGrp="1"/>
          </p:cNvSpPr>
          <p:nvPr>
            <p:ph idx="1"/>
          </p:nvPr>
        </p:nvSpPr>
        <p:spPr/>
        <p:txBody>
          <a:bodyPr/>
          <a:lstStyle/>
          <a:p>
            <a:r>
              <a:rPr lang="en-US" altLang="en-US" dirty="0"/>
              <a:t>Bi-clustering: Cluster both objects and attributes  simultaneously (treat objects and attributes in a symmetric way)</a:t>
            </a:r>
          </a:p>
          <a:p>
            <a:r>
              <a:rPr lang="en-US" altLang="en-US" dirty="0"/>
              <a:t>Four requirements:</a:t>
            </a:r>
          </a:p>
          <a:p>
            <a:pPr lvl="1"/>
            <a:r>
              <a:rPr lang="en-US" altLang="en-US" dirty="0"/>
              <a:t>Only a small set of objects participate in a cluster</a:t>
            </a:r>
          </a:p>
          <a:p>
            <a:pPr lvl="1"/>
            <a:r>
              <a:rPr lang="en-US" altLang="en-US" dirty="0"/>
              <a:t>A cluster only involves a small number of attributes</a:t>
            </a:r>
          </a:p>
          <a:p>
            <a:pPr lvl="1"/>
            <a:r>
              <a:rPr lang="en-US" altLang="en-US" dirty="0"/>
              <a:t>An object may participate in multiple clusters, or does not participate in any cluster at all</a:t>
            </a:r>
          </a:p>
          <a:p>
            <a:pPr lvl="1"/>
            <a:r>
              <a:rPr lang="en-US" altLang="en-US" dirty="0"/>
              <a:t>An attribute may be involved in multiple clusters, or is not involved in any cluster at all</a:t>
            </a:r>
          </a:p>
        </p:txBody>
      </p:sp>
      <p:sp>
        <p:nvSpPr>
          <p:cNvPr id="2" name="Slide Number Placeholder 1">
            <a:extLst>
              <a:ext uri="{FF2B5EF4-FFF2-40B4-BE49-F238E27FC236}">
                <a16:creationId xmlns:a16="http://schemas.microsoft.com/office/drawing/2014/main" id="{DECB8D84-FD7D-40C3-CAD5-AD8A022F3FC2}"/>
              </a:ext>
            </a:extLst>
          </p:cNvPr>
          <p:cNvSpPr>
            <a:spLocks noGrp="1"/>
          </p:cNvSpPr>
          <p:nvPr>
            <p:ph type="sldNum" sz="quarter" idx="12"/>
          </p:nvPr>
        </p:nvSpPr>
        <p:spPr/>
        <p:txBody>
          <a:bodyPr/>
          <a:lstStyle/>
          <a:p>
            <a:fld id="{3576EC27-B82E-E143-A339-DE4537CE5FC3}" type="slidenum">
              <a:rPr lang="en-US" smtClean="0"/>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ED5C-3288-1876-1100-5087AA15E34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624EA05-FD8B-C38C-E232-EEE06BCE1F41}"/>
              </a:ext>
            </a:extLst>
          </p:cNvPr>
          <p:cNvSpPr>
            <a:spLocks noGrp="1"/>
          </p:cNvSpPr>
          <p:nvPr>
            <p:ph idx="1"/>
          </p:nvPr>
        </p:nvSpPr>
        <p:spPr/>
        <p:txBody>
          <a:bodyPr/>
          <a:lstStyle/>
          <a:p>
            <a:r>
              <a:rPr lang="en-US" dirty="0">
                <a:solidFill>
                  <a:schemeClr val="bg1">
                    <a:lumMod val="65000"/>
                  </a:schemeClr>
                </a:solidFill>
              </a:rPr>
              <a:t>Probabilistic model-based clustering</a:t>
            </a:r>
          </a:p>
          <a:p>
            <a:pPr lvl="1"/>
            <a:r>
              <a:rPr lang="en-US" dirty="0">
                <a:solidFill>
                  <a:schemeClr val="bg1">
                    <a:lumMod val="65000"/>
                  </a:schemeClr>
                </a:solidFill>
              </a:rPr>
              <a:t>Fuzzy clusters</a:t>
            </a:r>
          </a:p>
          <a:p>
            <a:pPr lvl="1"/>
            <a:r>
              <a:rPr lang="en-US" dirty="0">
                <a:solidFill>
                  <a:schemeClr val="bg1">
                    <a:lumMod val="65000"/>
                  </a:schemeClr>
                </a:solidFill>
              </a:rPr>
              <a:t>Probabilistic model-based clusters</a:t>
            </a:r>
          </a:p>
          <a:p>
            <a:pPr lvl="1"/>
            <a:r>
              <a:rPr lang="en-US" dirty="0">
                <a:solidFill>
                  <a:schemeClr val="bg1">
                    <a:lumMod val="65000"/>
                  </a:schemeClr>
                </a:solidFill>
              </a:rPr>
              <a:t>Expectation-maximization (EM) algorithm</a:t>
            </a:r>
          </a:p>
          <a:p>
            <a:r>
              <a:rPr lang="en-US" dirty="0"/>
              <a:t>Clustering high-dimensional data</a:t>
            </a:r>
          </a:p>
          <a:p>
            <a:r>
              <a:rPr lang="en-US" dirty="0" err="1">
                <a:solidFill>
                  <a:schemeClr val="bg1">
                    <a:lumMod val="65000"/>
                  </a:schemeClr>
                </a:solidFill>
              </a:rPr>
              <a:t>Biclustering</a:t>
            </a:r>
            <a:endParaRPr lang="en-US" dirty="0">
              <a:solidFill>
                <a:schemeClr val="bg1">
                  <a:lumMod val="65000"/>
                </a:schemeClr>
              </a:solidFill>
            </a:endParaRPr>
          </a:p>
          <a:p>
            <a:r>
              <a:rPr lang="en-US" dirty="0"/>
              <a:t>Dimensionality reduction for clustering</a:t>
            </a:r>
          </a:p>
          <a:p>
            <a:r>
              <a:rPr lang="en-US" dirty="0">
                <a:solidFill>
                  <a:schemeClr val="bg1">
                    <a:lumMod val="65000"/>
                  </a:schemeClr>
                </a:solidFill>
              </a:rPr>
              <a:t>Clustering graph and network data</a:t>
            </a:r>
          </a:p>
          <a:p>
            <a:r>
              <a:rPr lang="en-US" dirty="0" err="1">
                <a:solidFill>
                  <a:schemeClr val="bg1">
                    <a:lumMod val="65000"/>
                  </a:schemeClr>
                </a:solidFill>
              </a:rPr>
              <a:t>Semisupervised</a:t>
            </a:r>
            <a:r>
              <a:rPr lang="en-US" dirty="0">
                <a:solidFill>
                  <a:schemeClr val="bg1">
                    <a:lumMod val="65000"/>
                  </a:schemeClr>
                </a:solidFill>
              </a:rPr>
              <a:t> clustering</a:t>
            </a:r>
          </a:p>
        </p:txBody>
      </p:sp>
      <p:sp>
        <p:nvSpPr>
          <p:cNvPr id="4" name="Slide Number Placeholder 3">
            <a:extLst>
              <a:ext uri="{FF2B5EF4-FFF2-40B4-BE49-F238E27FC236}">
                <a16:creationId xmlns:a16="http://schemas.microsoft.com/office/drawing/2014/main" id="{D73B526E-298D-9668-02AD-5FFB05DC21D7}"/>
              </a:ext>
            </a:extLst>
          </p:cNvPr>
          <p:cNvSpPr>
            <a:spLocks noGrp="1"/>
          </p:cNvSpPr>
          <p:nvPr>
            <p:ph type="sldNum" sz="quarter" idx="12"/>
          </p:nvPr>
        </p:nvSpPr>
        <p:spPr/>
        <p:txBody>
          <a:bodyPr/>
          <a:lstStyle/>
          <a:p>
            <a:fld id="{3576EC27-B82E-E143-A339-DE4537CE5FC3}" type="slidenum">
              <a:rPr lang="en-US" smtClean="0"/>
              <a:t>3</a:t>
            </a:fld>
            <a:endParaRPr lang="en-US"/>
          </a:p>
        </p:txBody>
      </p:sp>
    </p:spTree>
    <p:extLst>
      <p:ext uri="{BB962C8B-B14F-4D97-AF65-F5344CB8AC3E}">
        <p14:creationId xmlns:p14="http://schemas.microsoft.com/office/powerpoint/2010/main" val="3950780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6">
            <a:extLst>
              <a:ext uri="{FF2B5EF4-FFF2-40B4-BE49-F238E27FC236}">
                <a16:creationId xmlns:a16="http://schemas.microsoft.com/office/drawing/2014/main" id="{7692745F-FE37-9A0B-18A2-71EF877FF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535" y="3337643"/>
            <a:ext cx="3103809" cy="319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8">
            <a:extLst>
              <a:ext uri="{FF2B5EF4-FFF2-40B4-BE49-F238E27FC236}">
                <a16:creationId xmlns:a16="http://schemas.microsoft.com/office/drawing/2014/main" id="{34281D6A-5DD8-ED02-C993-8480269B9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6235" y="4559972"/>
            <a:ext cx="4736983" cy="175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itle 2">
            <a:extLst>
              <a:ext uri="{FF2B5EF4-FFF2-40B4-BE49-F238E27FC236}">
                <a16:creationId xmlns:a16="http://schemas.microsoft.com/office/drawing/2014/main" id="{F7E6EB47-059E-F109-5799-55CBBAC5985A}"/>
              </a:ext>
            </a:extLst>
          </p:cNvPr>
          <p:cNvSpPr>
            <a:spLocks noGrp="1"/>
          </p:cNvSpPr>
          <p:nvPr>
            <p:ph type="title"/>
          </p:nvPr>
        </p:nvSpPr>
        <p:spPr/>
        <p:txBody>
          <a:bodyPr/>
          <a:lstStyle/>
          <a:p>
            <a:r>
              <a:rPr lang="en-US" altLang="en-US" dirty="0"/>
              <a:t>Bi-Clustering Methods</a:t>
            </a:r>
          </a:p>
        </p:txBody>
      </p:sp>
      <p:sp>
        <p:nvSpPr>
          <p:cNvPr id="52229" name="Content Placeholder 3">
            <a:extLst>
              <a:ext uri="{FF2B5EF4-FFF2-40B4-BE49-F238E27FC236}">
                <a16:creationId xmlns:a16="http://schemas.microsoft.com/office/drawing/2014/main" id="{3EF40FBF-52B0-1191-14B9-3CEB5B9CE504}"/>
              </a:ext>
            </a:extLst>
          </p:cNvPr>
          <p:cNvSpPr>
            <a:spLocks noGrp="1"/>
          </p:cNvSpPr>
          <p:nvPr>
            <p:ph idx="1"/>
          </p:nvPr>
        </p:nvSpPr>
        <p:spPr/>
        <p:txBody>
          <a:bodyPr/>
          <a:lstStyle/>
          <a:p>
            <a:r>
              <a:rPr lang="en-US" altLang="en-US" dirty="0"/>
              <a:t>Example 1: Gene expression or microarray data: a gene sample/condition matrix. </a:t>
            </a:r>
          </a:p>
          <a:p>
            <a:pPr lvl="1"/>
            <a:r>
              <a:rPr lang="en-US" altLang="en-US" dirty="0"/>
              <a:t>Each element in the matrix, a real number, records the expression level of a gene under a specific condition</a:t>
            </a:r>
          </a:p>
          <a:p>
            <a:r>
              <a:rPr lang="en-US" altLang="en-US" dirty="0"/>
              <a:t>Example 2: Clustering customers and products</a:t>
            </a:r>
          </a:p>
          <a:p>
            <a:pPr lvl="1"/>
            <a:r>
              <a:rPr lang="en-US" altLang="en-US" dirty="0"/>
              <a:t>Another bi-clustering problem</a:t>
            </a:r>
          </a:p>
          <a:p>
            <a:endParaRPr lang="en-US" altLang="en-US" dirty="0"/>
          </a:p>
        </p:txBody>
      </p:sp>
      <p:sp>
        <p:nvSpPr>
          <p:cNvPr id="2" name="Slide Number Placeholder 1">
            <a:extLst>
              <a:ext uri="{FF2B5EF4-FFF2-40B4-BE49-F238E27FC236}">
                <a16:creationId xmlns:a16="http://schemas.microsoft.com/office/drawing/2014/main" id="{6BA69305-CFD1-0BA6-9129-AE7DE09B4502}"/>
              </a:ext>
            </a:extLst>
          </p:cNvPr>
          <p:cNvSpPr>
            <a:spLocks noGrp="1"/>
          </p:cNvSpPr>
          <p:nvPr>
            <p:ph type="sldNum" sz="quarter" idx="12"/>
          </p:nvPr>
        </p:nvSpPr>
        <p:spPr/>
        <p:txBody>
          <a:bodyPr/>
          <a:lstStyle/>
          <a:p>
            <a:fld id="{3576EC27-B82E-E143-A339-DE4537CE5FC3}" type="slidenum">
              <a:rPr lang="en-US" smtClean="0"/>
              <a:t>30</a:t>
            </a:fld>
            <a:endParaRPr lang="en-US"/>
          </a:p>
        </p:txBody>
      </p:sp>
    </p:spTree>
    <p:extLst>
      <p:ext uri="{BB962C8B-B14F-4D97-AF65-F5344CB8AC3E}">
        <p14:creationId xmlns:p14="http://schemas.microsoft.com/office/powerpoint/2010/main" val="3143054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B35AC20-C1C4-EF5A-4A2C-ABCE8AA55E3A}"/>
              </a:ext>
            </a:extLst>
          </p:cNvPr>
          <p:cNvSpPr>
            <a:spLocks noGrp="1" noChangeArrowheads="1"/>
          </p:cNvSpPr>
          <p:nvPr>
            <p:ph type="title"/>
          </p:nvPr>
        </p:nvSpPr>
        <p:spPr/>
        <p:txBody>
          <a:bodyPr/>
          <a:lstStyle/>
          <a:p>
            <a:r>
              <a:rPr lang="en-US" altLang="en-US"/>
              <a:t>Types of Bi-clusters</a:t>
            </a:r>
          </a:p>
        </p:txBody>
      </p:sp>
      <mc:AlternateContent xmlns:mc="http://schemas.openxmlformats.org/markup-compatibility/2006" xmlns:a14="http://schemas.microsoft.com/office/drawing/2010/main">
        <mc:Choice Requires="a14">
          <p:sp>
            <p:nvSpPr>
              <p:cNvPr id="53251" name="Rectangle 3">
                <a:extLst>
                  <a:ext uri="{FF2B5EF4-FFF2-40B4-BE49-F238E27FC236}">
                    <a16:creationId xmlns:a16="http://schemas.microsoft.com/office/drawing/2014/main" id="{007939E1-DAC2-1868-4A67-79A20C9B9071}"/>
                  </a:ext>
                </a:extLst>
              </p:cNvPr>
              <p:cNvSpPr>
                <a:spLocks noGrp="1" noChangeArrowheads="1"/>
              </p:cNvSpPr>
              <p:nvPr>
                <p:ph idx="1"/>
              </p:nvPr>
            </p:nvSpPr>
            <p:spPr/>
            <p:txBody>
              <a:bodyPr>
                <a:normAutofit/>
              </a:bodyPr>
              <a:lstStyle/>
              <a:p>
                <a:r>
                  <a:rPr lang="en-US" altLang="en-US" sz="2400" dirty="0"/>
                  <a:t>A bi-cluster: A submatrix where genes and conditions follow some consistent patterns</a:t>
                </a:r>
              </a:p>
              <a:p>
                <a:r>
                  <a:rPr lang="en-US" altLang="en-US" sz="2400" dirty="0"/>
                  <a:t>4 types of bi-clusters (ideal cases)</a:t>
                </a:r>
              </a:p>
              <a:p>
                <a:pPr lvl="1"/>
                <a:r>
                  <a:rPr lang="en-US" altLang="en-US" sz="2000" dirty="0"/>
                  <a:t>Bi-clusters with constant values: for any </a:t>
                </a:r>
                <a:r>
                  <a:rPr lang="en-US" altLang="en-US" sz="2000" dirty="0" err="1"/>
                  <a:t>i</a:t>
                </a:r>
                <a:r>
                  <a:rPr lang="en-US" altLang="en-US" sz="2000" dirty="0"/>
                  <a:t> in I and j in J, </a:t>
                </a:r>
                <a14:m>
                  <m:oMath xmlns:m="http://schemas.openxmlformats.org/officeDocument/2006/math">
                    <m:sSub>
                      <m:sSubPr>
                        <m:ctrlPr>
                          <a:rPr lang="en-US" altLang="en-US" sz="2000" i="1" dirty="0" smtClean="0">
                            <a:latin typeface="Cambria Math" panose="02040503050406030204" pitchFamily="18" charset="0"/>
                          </a:rPr>
                        </m:ctrlPr>
                      </m:sSubPr>
                      <m:e>
                        <m:r>
                          <a:rPr lang="en-US" altLang="en-US" sz="2000" i="1" dirty="0" smtClean="0">
                            <a:latin typeface="Cambria Math" panose="02040503050406030204" pitchFamily="18" charset="0"/>
                          </a:rPr>
                          <m:t>𝑒</m:t>
                        </m:r>
                      </m:e>
                      <m:sub>
                        <m:r>
                          <a:rPr lang="en-US" altLang="en-US" sz="2000" i="1" dirty="0" smtClean="0">
                            <a:latin typeface="Cambria Math" panose="02040503050406030204" pitchFamily="18" charset="0"/>
                          </a:rPr>
                          <m:t>𝑖𝑗</m:t>
                        </m:r>
                      </m:sub>
                    </m:sSub>
                    <m:r>
                      <a:rPr lang="en-US" altLang="en-US" sz="2000" i="1" dirty="0" smtClean="0">
                        <a:latin typeface="Cambria Math" panose="02040503050406030204" pitchFamily="18" charset="0"/>
                      </a:rPr>
                      <m:t> </m:t>
                    </m:r>
                    <m:r>
                      <a:rPr lang="en-US" altLang="en-US" sz="2000" i="1" dirty="0">
                        <a:latin typeface="Cambria Math" panose="02040503050406030204" pitchFamily="18" charset="0"/>
                      </a:rPr>
                      <m:t>= </m:t>
                    </m:r>
                    <m:r>
                      <a:rPr lang="en-US" altLang="en-US" sz="2000" i="1" dirty="0">
                        <a:latin typeface="Cambria Math" panose="02040503050406030204" pitchFamily="18" charset="0"/>
                      </a:rPr>
                      <m:t>𝑐</m:t>
                    </m:r>
                  </m:oMath>
                </a14:m>
                <a:endParaRPr lang="en-US" altLang="en-US" sz="2000" dirty="0"/>
              </a:p>
              <a:p>
                <a:pPr lvl="1"/>
                <a:r>
                  <a:rPr lang="en-US" altLang="en-US" sz="2000" dirty="0"/>
                  <a:t>Bi-clusters with constant values on rows: </a:t>
                </a:r>
                <a14:m>
                  <m:oMath xmlns:m="http://schemas.openxmlformats.org/officeDocument/2006/math">
                    <m:sSub>
                      <m:sSubPr>
                        <m:ctrlPr>
                          <a:rPr lang="en-US" altLang="en-US" sz="2000" i="1" dirty="0" smtClean="0">
                            <a:latin typeface="Cambria Math" panose="02040503050406030204" pitchFamily="18" charset="0"/>
                          </a:rPr>
                        </m:ctrlPr>
                      </m:sSubPr>
                      <m:e>
                        <m:r>
                          <a:rPr lang="en-US" altLang="en-US" sz="2000" i="1" dirty="0" smtClean="0">
                            <a:latin typeface="Cambria Math" panose="02040503050406030204" pitchFamily="18" charset="0"/>
                          </a:rPr>
                          <m:t>𝑒</m:t>
                        </m:r>
                      </m:e>
                      <m:sub>
                        <m:r>
                          <a:rPr lang="en-US" altLang="en-US" sz="2000" i="1" dirty="0" smtClean="0">
                            <a:latin typeface="Cambria Math" panose="02040503050406030204" pitchFamily="18" charset="0"/>
                          </a:rPr>
                          <m:t>𝑖𝑗</m:t>
                        </m:r>
                      </m:sub>
                    </m:sSub>
                    <m:r>
                      <a:rPr lang="en-US" altLang="en-US" sz="2000" i="1" dirty="0">
                        <a:latin typeface="Cambria Math" panose="02040503050406030204" pitchFamily="18" charset="0"/>
                      </a:rPr>
                      <m:t>=</m:t>
                    </m:r>
                    <m:r>
                      <a:rPr lang="en-US" altLang="en-US" sz="2000" i="1" dirty="0">
                        <a:latin typeface="Cambria Math" panose="02040503050406030204" pitchFamily="18" charset="0"/>
                      </a:rPr>
                      <m:t>𝑐</m:t>
                    </m:r>
                    <m:r>
                      <a:rPr lang="en-US" altLang="en-US" sz="2000" i="1" dirty="0" smtClean="0">
                        <a:latin typeface="Cambria Math" panose="02040503050406030204" pitchFamily="18" charset="0"/>
                      </a:rPr>
                      <m:t>+</m:t>
                    </m:r>
                    <m:sSub>
                      <m:sSubPr>
                        <m:ctrlPr>
                          <a:rPr lang="en-CA" altLang="en-US" sz="2000" i="1" dirty="0" smtClean="0">
                            <a:latin typeface="Cambria Math" panose="02040503050406030204" pitchFamily="18" charset="0"/>
                          </a:rPr>
                        </m:ctrlPr>
                      </m:sSubPr>
                      <m:e>
                        <m:r>
                          <a:rPr lang="el-GR" altLang="en-US" sz="2000" i="1" dirty="0" smtClean="0">
                            <a:latin typeface="Cambria Math" panose="02040503050406030204" pitchFamily="18" charset="0"/>
                          </a:rPr>
                          <m:t>𝛼</m:t>
                        </m:r>
                      </m:e>
                      <m:sub>
                        <m:r>
                          <a:rPr lang="en-US" altLang="en-US" sz="2000" i="1" dirty="0" err="1" smtClean="0">
                            <a:latin typeface="Cambria Math" panose="02040503050406030204" pitchFamily="18" charset="0"/>
                          </a:rPr>
                          <m:t>𝑖</m:t>
                        </m:r>
                      </m:sub>
                    </m:sSub>
                  </m:oMath>
                </a14:m>
                <a:r>
                  <a:rPr lang="en-CA" altLang="en-US" sz="2000" dirty="0"/>
                  <a:t>, c</a:t>
                </a:r>
                <a:r>
                  <a:rPr lang="en-US" altLang="en-US" sz="2000" dirty="0"/>
                  <a:t>an be constant values on columns</a:t>
                </a:r>
              </a:p>
              <a:p>
                <a:pPr lvl="1"/>
                <a:r>
                  <a:rPr lang="en-US" altLang="en-US" sz="2000" dirty="0"/>
                  <a:t>Bi-clusters with coherent values (aka. pattern-based clusters): </a:t>
                </a:r>
                <a14:m>
                  <m:oMath xmlns:m="http://schemas.openxmlformats.org/officeDocument/2006/math">
                    <m:sSub>
                      <m:sSubPr>
                        <m:ctrlPr>
                          <a:rPr lang="en-US" altLang="en-US" sz="2000" i="1" dirty="0" smtClean="0">
                            <a:latin typeface="Cambria Math" panose="02040503050406030204" pitchFamily="18" charset="0"/>
                          </a:rPr>
                        </m:ctrlPr>
                      </m:sSubPr>
                      <m:e>
                        <m:r>
                          <a:rPr lang="en-US" altLang="en-US" sz="2000" i="1" dirty="0" smtClean="0">
                            <a:latin typeface="Cambria Math" panose="02040503050406030204" pitchFamily="18" charset="0"/>
                          </a:rPr>
                          <m:t>𝑒</m:t>
                        </m:r>
                      </m:e>
                      <m:sub>
                        <m:r>
                          <a:rPr lang="en-US" altLang="en-US" sz="2000" i="1" dirty="0" smtClean="0">
                            <a:latin typeface="Cambria Math" panose="02040503050406030204" pitchFamily="18" charset="0"/>
                          </a:rPr>
                          <m:t>𝑖𝑗</m:t>
                        </m:r>
                      </m:sub>
                    </m:sSub>
                    <m:r>
                      <a:rPr lang="en-US" altLang="en-US" sz="2000" i="1" dirty="0">
                        <a:latin typeface="Cambria Math" panose="02040503050406030204" pitchFamily="18" charset="0"/>
                      </a:rPr>
                      <m:t>=</m:t>
                    </m:r>
                    <m:r>
                      <a:rPr lang="en-US" altLang="en-US" sz="2000" i="1" dirty="0">
                        <a:latin typeface="Cambria Math" panose="02040503050406030204" pitchFamily="18" charset="0"/>
                      </a:rPr>
                      <m:t>𝑐</m:t>
                    </m:r>
                    <m:r>
                      <a:rPr lang="en-US" altLang="en-US" sz="2000" i="1" dirty="0" smtClean="0">
                        <a:latin typeface="Cambria Math" panose="02040503050406030204" pitchFamily="18" charset="0"/>
                      </a:rPr>
                      <m:t>+</m:t>
                    </m:r>
                    <m:sSub>
                      <m:sSubPr>
                        <m:ctrlPr>
                          <a:rPr lang="en-CA" altLang="en-US" sz="2000" i="1" dirty="0" smtClean="0">
                            <a:latin typeface="Cambria Math" panose="02040503050406030204" pitchFamily="18" charset="0"/>
                          </a:rPr>
                        </m:ctrlPr>
                      </m:sSubPr>
                      <m:e>
                        <m:r>
                          <a:rPr lang="el-GR" altLang="en-US" sz="2000" i="1" dirty="0" smtClean="0">
                            <a:latin typeface="Cambria Math" panose="02040503050406030204" pitchFamily="18" charset="0"/>
                          </a:rPr>
                          <m:t>𝛼</m:t>
                        </m:r>
                      </m:e>
                      <m:sub>
                        <m:r>
                          <a:rPr lang="en-US" altLang="en-US" sz="2000" i="1" dirty="0" err="1" smtClean="0">
                            <a:latin typeface="Cambria Math" panose="02040503050406030204" pitchFamily="18" charset="0"/>
                          </a:rPr>
                          <m:t>𝑖</m:t>
                        </m:r>
                      </m:sub>
                    </m:sSub>
                    <m:r>
                      <a:rPr lang="en-US" altLang="en-US" sz="2000" i="1" dirty="0">
                        <a:latin typeface="Cambria Math" panose="02040503050406030204" pitchFamily="18" charset="0"/>
                      </a:rPr>
                      <m:t>+</m:t>
                    </m:r>
                    <m:sSub>
                      <m:sSubPr>
                        <m:ctrlPr>
                          <a:rPr lang="en-CA" altLang="en-US" sz="2000" i="1" dirty="0" smtClean="0">
                            <a:latin typeface="Cambria Math" panose="02040503050406030204" pitchFamily="18" charset="0"/>
                          </a:rPr>
                        </m:ctrlPr>
                      </m:sSubPr>
                      <m:e>
                        <m:r>
                          <a:rPr lang="el-GR" altLang="en-US" sz="2000" i="1" dirty="0" smtClean="0">
                            <a:latin typeface="Cambria Math" panose="02040503050406030204" pitchFamily="18" charset="0"/>
                          </a:rPr>
                          <m:t>𝛽</m:t>
                        </m:r>
                      </m:e>
                      <m:sub>
                        <m:r>
                          <a:rPr lang="en-US" altLang="en-US" sz="2000" i="1" dirty="0" smtClean="0">
                            <a:latin typeface="Cambria Math" panose="02040503050406030204" pitchFamily="18" charset="0"/>
                          </a:rPr>
                          <m:t>𝑗</m:t>
                        </m:r>
                      </m:sub>
                    </m:sSub>
                  </m:oMath>
                </a14:m>
                <a:endParaRPr lang="en-US" altLang="en-US" sz="2000" dirty="0"/>
              </a:p>
              <a:p>
                <a:pPr lvl="1"/>
                <a:r>
                  <a:rPr lang="en-US" altLang="en-US" sz="2000" dirty="0"/>
                  <a:t>Bi-clusters with coherent evolutions on rows: </a:t>
                </a:r>
                <a14:m>
                  <m:oMath xmlns:m="http://schemas.openxmlformats.org/officeDocument/2006/math">
                    <m:d>
                      <m:dPr>
                        <m:ctrlPr>
                          <a:rPr lang="en-US" altLang="en-US" sz="2000" b="0" i="1" dirty="0" smtClean="0">
                            <a:latin typeface="Cambria Math" panose="02040503050406030204" pitchFamily="18" charset="0"/>
                          </a:rPr>
                        </m:ctrlPr>
                      </m:dPr>
                      <m:e>
                        <m:sSub>
                          <m:sSubPr>
                            <m:ctrlPr>
                              <a:rPr lang="en-CA"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𝑒</m:t>
                            </m:r>
                          </m:e>
                          <m:sub>
                            <m:sSub>
                              <m:sSubPr>
                                <m:ctrlPr>
                                  <a:rPr lang="en-CA"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𝑖</m:t>
                                </m:r>
                              </m:e>
                              <m:sub>
                                <m:r>
                                  <a:rPr lang="en-US" altLang="en-US" sz="2000" i="1" dirty="0" smtClean="0">
                                    <a:latin typeface="Cambria Math" panose="02040503050406030204" pitchFamily="18" charset="0"/>
                                  </a:rPr>
                                  <m:t>1</m:t>
                                </m:r>
                              </m:sub>
                            </m:sSub>
                            <m:sSub>
                              <m:sSubPr>
                                <m:ctrlPr>
                                  <a:rPr lang="en-CA" altLang="en-US" sz="2000" b="0" i="1" dirty="0" smtClean="0">
                                    <a:latin typeface="Cambria Math" panose="02040503050406030204" pitchFamily="18" charset="0"/>
                                  </a:rPr>
                                </m:ctrlPr>
                              </m:sSubPr>
                              <m:e>
                                <m:r>
                                  <a:rPr lang="en-CA" altLang="en-US" sz="2000" b="0" i="1" dirty="0" smtClean="0">
                                    <a:latin typeface="Cambria Math" panose="02040503050406030204" pitchFamily="18" charset="0"/>
                                  </a:rPr>
                                  <m:t>𝑗</m:t>
                                </m:r>
                              </m:e>
                              <m:sub>
                                <m:r>
                                  <a:rPr lang="en-CA" altLang="en-US" sz="2000" b="0" i="1" dirty="0" smtClean="0">
                                    <a:latin typeface="Cambria Math" panose="02040503050406030204" pitchFamily="18" charset="0"/>
                                  </a:rPr>
                                  <m:t>1</m:t>
                                </m:r>
                              </m:sub>
                            </m:sSub>
                          </m:sub>
                        </m:sSub>
                        <m:r>
                          <a:rPr lang="en-US" altLang="en-US" sz="2000" i="1" dirty="0" smtClean="0">
                            <a:latin typeface="Cambria Math" panose="02040503050406030204" pitchFamily="18" charset="0"/>
                          </a:rPr>
                          <m:t>−</m:t>
                        </m:r>
                        <m:sSub>
                          <m:sSubPr>
                            <m:ctrlPr>
                              <a:rPr lang="en-CA"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𝑒</m:t>
                            </m:r>
                          </m:e>
                          <m:sub>
                            <m:sSub>
                              <m:sSubPr>
                                <m:ctrlPr>
                                  <a:rPr lang="en-CA"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𝑖</m:t>
                                </m:r>
                              </m:e>
                              <m:sub>
                                <m:r>
                                  <a:rPr lang="en-US" altLang="en-US" sz="2000" i="1" dirty="0" smtClean="0">
                                    <a:latin typeface="Cambria Math" panose="02040503050406030204" pitchFamily="18" charset="0"/>
                                  </a:rPr>
                                  <m:t>1</m:t>
                                </m:r>
                              </m:sub>
                            </m:sSub>
                            <m:sSub>
                              <m:sSubPr>
                                <m:ctrlPr>
                                  <a:rPr lang="en-CA"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𝑗</m:t>
                                </m:r>
                              </m:e>
                              <m:sub>
                                <m:r>
                                  <a:rPr lang="en-US" altLang="en-US" sz="2000" i="1" dirty="0" smtClean="0">
                                    <a:latin typeface="Cambria Math" panose="02040503050406030204" pitchFamily="18" charset="0"/>
                                  </a:rPr>
                                  <m:t>2</m:t>
                                </m:r>
                              </m:sub>
                            </m:sSub>
                          </m:sub>
                        </m:sSub>
                      </m:e>
                    </m:d>
                    <m:d>
                      <m:dPr>
                        <m:ctrlPr>
                          <a:rPr lang="en-US" altLang="en-US" sz="2000" b="0" i="1" dirty="0" smtClean="0">
                            <a:latin typeface="Cambria Math" panose="02040503050406030204" pitchFamily="18" charset="0"/>
                          </a:rPr>
                        </m:ctrlPr>
                      </m:dPr>
                      <m:e>
                        <m:sSub>
                          <m:sSubPr>
                            <m:ctrlPr>
                              <a:rPr lang="en-CA"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𝑒</m:t>
                            </m:r>
                          </m:e>
                          <m:sub>
                            <m:r>
                              <a:rPr lang="en-US" altLang="en-US" sz="2000" i="1" dirty="0" smtClean="0">
                                <a:latin typeface="Cambria Math" panose="02040503050406030204" pitchFamily="18" charset="0"/>
                              </a:rPr>
                              <m:t>𝑖</m:t>
                            </m:r>
                            <m:r>
                              <a:rPr lang="en-US" altLang="en-US" sz="2000" i="1" dirty="0" smtClean="0">
                                <a:latin typeface="Cambria Math" panose="02040503050406030204" pitchFamily="18" charset="0"/>
                              </a:rPr>
                              <m:t>2</m:t>
                            </m:r>
                            <m:r>
                              <a:rPr lang="en-US" altLang="en-US" sz="2000" i="1" dirty="0" smtClean="0">
                                <a:latin typeface="Cambria Math" panose="02040503050406030204" pitchFamily="18" charset="0"/>
                              </a:rPr>
                              <m:t>𝑗</m:t>
                            </m:r>
                            <m:r>
                              <a:rPr lang="en-US" altLang="en-US" sz="2000" i="1" dirty="0" smtClean="0">
                                <a:latin typeface="Cambria Math" panose="02040503050406030204" pitchFamily="18" charset="0"/>
                              </a:rPr>
                              <m:t>1</m:t>
                            </m:r>
                          </m:sub>
                        </m:sSub>
                        <m:r>
                          <a:rPr lang="en-US" altLang="en-US" sz="2000" i="1" dirty="0" smtClean="0">
                            <a:latin typeface="Cambria Math" panose="02040503050406030204" pitchFamily="18" charset="0"/>
                          </a:rPr>
                          <m:t>−</m:t>
                        </m:r>
                        <m:sSub>
                          <m:sSubPr>
                            <m:ctrlPr>
                              <a:rPr lang="en-CA"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𝑒</m:t>
                            </m:r>
                          </m:e>
                          <m:sub>
                            <m:sSub>
                              <m:sSubPr>
                                <m:ctrlPr>
                                  <a:rPr lang="en-CA"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𝑖</m:t>
                                </m:r>
                              </m:e>
                              <m:sub>
                                <m:r>
                                  <a:rPr lang="en-US" altLang="en-US" sz="2000" i="1" dirty="0" smtClean="0">
                                    <a:latin typeface="Cambria Math" panose="02040503050406030204" pitchFamily="18" charset="0"/>
                                  </a:rPr>
                                  <m:t>2</m:t>
                                </m:r>
                              </m:sub>
                            </m:sSub>
                            <m:sSub>
                              <m:sSubPr>
                                <m:ctrlPr>
                                  <a:rPr lang="en-CA" altLang="en-US" sz="2000" b="0" i="1" dirty="0" smtClean="0">
                                    <a:latin typeface="Cambria Math" panose="02040503050406030204" pitchFamily="18" charset="0"/>
                                  </a:rPr>
                                </m:ctrlPr>
                              </m:sSubPr>
                              <m:e>
                                <m:r>
                                  <a:rPr lang="en-US" altLang="en-US" sz="2000" i="1" dirty="0" smtClean="0">
                                    <a:latin typeface="Cambria Math" panose="02040503050406030204" pitchFamily="18" charset="0"/>
                                  </a:rPr>
                                  <m:t>𝑗</m:t>
                                </m:r>
                              </m:e>
                              <m:sub>
                                <m:r>
                                  <a:rPr lang="en-US" altLang="en-US" sz="2000" i="1" dirty="0" smtClean="0">
                                    <a:latin typeface="Cambria Math" panose="02040503050406030204" pitchFamily="18" charset="0"/>
                                  </a:rPr>
                                  <m:t>2</m:t>
                                </m:r>
                              </m:sub>
                            </m:sSub>
                          </m:sub>
                        </m:sSub>
                      </m:e>
                    </m:d>
                    <m:r>
                      <a:rPr lang="en-US" altLang="en-US" sz="2000" i="1" dirty="0" smtClean="0">
                        <a:latin typeface="Cambria Math" panose="02040503050406030204" pitchFamily="18" charset="0"/>
                      </a:rPr>
                      <m:t>≥0</m:t>
                    </m:r>
                  </m:oMath>
                </a14:m>
                <a:r>
                  <a:rPr lang="en-US" altLang="en-US" sz="2000" dirty="0"/>
                  <a:t>, i.e., only interested in the up- or down- regulated changes across genes or conditions without constraining on the exact values</a:t>
                </a:r>
              </a:p>
            </p:txBody>
          </p:sp>
        </mc:Choice>
        <mc:Fallback xmlns="">
          <p:sp>
            <p:nvSpPr>
              <p:cNvPr id="53251" name="Rectangle 3">
                <a:extLst>
                  <a:ext uri="{FF2B5EF4-FFF2-40B4-BE49-F238E27FC236}">
                    <a16:creationId xmlns:a16="http://schemas.microsoft.com/office/drawing/2014/main" id="{007939E1-DAC2-1868-4A67-79A20C9B9071}"/>
                  </a:ext>
                </a:extLst>
              </p:cNvPr>
              <p:cNvSpPr>
                <a:spLocks noGrp="1" noRot="1" noChangeAspect="1" noMove="1" noResize="1" noEditPoints="1" noAdjustHandles="1" noChangeArrowheads="1" noChangeShapeType="1" noTextEdit="1"/>
              </p:cNvSpPr>
              <p:nvPr>
                <p:ph idx="1"/>
              </p:nvPr>
            </p:nvSpPr>
            <p:spPr>
              <a:blipFill>
                <a:blip r:embed="rId3"/>
                <a:stretch>
                  <a:fillRect l="-844" t="-1744"/>
                </a:stretch>
              </a:blipFill>
            </p:spPr>
            <p:txBody>
              <a:bodyPr/>
              <a:lstStyle/>
              <a:p>
                <a:r>
                  <a:rPr lang="en-US">
                    <a:noFill/>
                  </a:rPr>
                  <a:t> </a:t>
                </a:r>
              </a:p>
            </p:txBody>
          </p:sp>
        </mc:Fallback>
      </mc:AlternateContent>
      <p:pic>
        <p:nvPicPr>
          <p:cNvPr id="53252" name="Picture 5">
            <a:extLst>
              <a:ext uri="{FF2B5EF4-FFF2-40B4-BE49-F238E27FC236}">
                <a16:creationId xmlns:a16="http://schemas.microsoft.com/office/drawing/2014/main" id="{D1A6EC67-D208-F15D-093E-CE2B9FA49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048" y="5210175"/>
            <a:ext cx="2201863"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a:extLst>
              <a:ext uri="{FF2B5EF4-FFF2-40B4-BE49-F238E27FC236}">
                <a16:creationId xmlns:a16="http://schemas.microsoft.com/office/drawing/2014/main" id="{80233602-1BA0-E7CB-7085-7D3CD3AD2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4180" y="5216525"/>
            <a:ext cx="2255838"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Slide Number Placeholder 1">
            <a:extLst>
              <a:ext uri="{FF2B5EF4-FFF2-40B4-BE49-F238E27FC236}">
                <a16:creationId xmlns:a16="http://schemas.microsoft.com/office/drawing/2014/main" id="{BF77F426-E842-2D35-BAEF-4625943F800D}"/>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4FAB5056-0D5E-9D47-8FA9-06C043D453B2}" type="slidenum">
              <a:rPr lang="en-US" altLang="en-US" sz="1200" b="1">
                <a:latin typeface="Arial" panose="020B0604020202020204" pitchFamily="34" charset="0"/>
              </a:rPr>
              <a:pPr algn="r" eaLnBrk="1" hangingPunct="1">
                <a:spcBef>
                  <a:spcPct val="0"/>
                </a:spcBef>
                <a:buClrTx/>
                <a:buSzTx/>
                <a:buFontTx/>
                <a:buNone/>
              </a:pPr>
              <a:t>31</a:t>
            </a:fld>
            <a:endParaRPr lang="en-US" altLang="en-US" sz="1200" b="1">
              <a:latin typeface="Arial" panose="020B0604020202020204" pitchFamily="34" charset="0"/>
            </a:endParaRPr>
          </a:p>
        </p:txBody>
      </p:sp>
      <p:pic>
        <p:nvPicPr>
          <p:cNvPr id="53258" name="Picture 11">
            <a:extLst>
              <a:ext uri="{FF2B5EF4-FFF2-40B4-BE49-F238E27FC236}">
                <a16:creationId xmlns:a16="http://schemas.microsoft.com/office/drawing/2014/main" id="{03D4BB66-1ECA-2470-4E5E-38B16BC069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0287" y="5186363"/>
            <a:ext cx="23241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71F545A-696C-858F-8B03-4E8CCCC987EA}"/>
              </a:ext>
            </a:extLst>
          </p:cNvPr>
          <p:cNvSpPr>
            <a:spLocks noGrp="1"/>
          </p:cNvSpPr>
          <p:nvPr>
            <p:ph type="sldNum" sz="quarter" idx="12"/>
          </p:nvPr>
        </p:nvSpPr>
        <p:spPr/>
        <p:txBody>
          <a:bodyPr/>
          <a:lstStyle/>
          <a:p>
            <a:fld id="{3576EC27-B82E-E143-A339-DE4537CE5FC3}"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F0517D1C-14A2-AF61-49F5-F38D6224CF5E}"/>
              </a:ext>
            </a:extLst>
          </p:cNvPr>
          <p:cNvSpPr>
            <a:spLocks noGrp="1" noChangeArrowheads="1"/>
          </p:cNvSpPr>
          <p:nvPr>
            <p:ph type="title"/>
          </p:nvPr>
        </p:nvSpPr>
        <p:spPr/>
        <p:txBody>
          <a:bodyPr/>
          <a:lstStyle/>
          <a:p>
            <a:r>
              <a:rPr lang="en-US" altLang="en-US"/>
              <a:t>Bi-Clustering Methods</a:t>
            </a:r>
          </a:p>
        </p:txBody>
      </p:sp>
      <p:sp>
        <p:nvSpPr>
          <p:cNvPr id="54275" name="Rectangle 3">
            <a:extLst>
              <a:ext uri="{FF2B5EF4-FFF2-40B4-BE49-F238E27FC236}">
                <a16:creationId xmlns:a16="http://schemas.microsoft.com/office/drawing/2014/main" id="{A190CCF5-3B5F-09D9-1878-40E48397877F}"/>
              </a:ext>
            </a:extLst>
          </p:cNvPr>
          <p:cNvSpPr>
            <a:spLocks noGrp="1" noChangeArrowheads="1"/>
          </p:cNvSpPr>
          <p:nvPr>
            <p:ph idx="1"/>
          </p:nvPr>
        </p:nvSpPr>
        <p:spPr/>
        <p:txBody>
          <a:bodyPr>
            <a:normAutofit fontScale="92500" lnSpcReduction="10000"/>
          </a:bodyPr>
          <a:lstStyle/>
          <a:p>
            <a:r>
              <a:rPr lang="en-US" altLang="en-US" dirty="0"/>
              <a:t>Real-world data is noisy: Try to find approximate bi-clusters</a:t>
            </a:r>
          </a:p>
          <a:p>
            <a:r>
              <a:rPr lang="en-US" altLang="en-US" dirty="0"/>
              <a:t>Methods: Optimization-based methods vs. enumeration methods</a:t>
            </a:r>
          </a:p>
          <a:p>
            <a:r>
              <a:rPr lang="en-US" altLang="en-US" dirty="0"/>
              <a:t>Optimization-based methods</a:t>
            </a:r>
          </a:p>
          <a:p>
            <a:pPr lvl="1"/>
            <a:r>
              <a:rPr lang="en-US" altLang="en-US" dirty="0"/>
              <a:t>Try to find a submatrix at a time that achieves the best significance as a bi-cluster</a:t>
            </a:r>
          </a:p>
          <a:p>
            <a:pPr lvl="1"/>
            <a:r>
              <a:rPr lang="en-US" altLang="en-US" dirty="0"/>
              <a:t>Due to the cost in computation, greedy search is employed to find local optimal bi-clusters</a:t>
            </a:r>
          </a:p>
          <a:p>
            <a:pPr lvl="1"/>
            <a:r>
              <a:rPr lang="en-US" altLang="en-US" dirty="0"/>
              <a:t>Ex. </a:t>
            </a:r>
            <a:r>
              <a:rPr lang="el-GR" altLang="en-US" dirty="0"/>
              <a:t>δ</a:t>
            </a:r>
            <a:r>
              <a:rPr lang="en-US" altLang="en-US" dirty="0"/>
              <a:t>-Cluster Algorithm (Cheng and Church, ISMB’2000)</a:t>
            </a:r>
          </a:p>
          <a:p>
            <a:r>
              <a:rPr lang="en-US" altLang="en-US" dirty="0"/>
              <a:t>Enumeration methods</a:t>
            </a:r>
          </a:p>
          <a:p>
            <a:pPr lvl="1"/>
            <a:r>
              <a:rPr lang="en-US" altLang="en-US" dirty="0"/>
              <a:t>Use a tolerance threshold to specify the degree of noise allowed in the bi-clusters to be mined</a:t>
            </a:r>
          </a:p>
          <a:p>
            <a:pPr lvl="1"/>
            <a:r>
              <a:rPr lang="en-US" altLang="en-US" dirty="0"/>
              <a:t>Then try to enumerate all submatrices as bi-clusters that satisfy the requirements</a:t>
            </a:r>
          </a:p>
          <a:p>
            <a:pPr lvl="1"/>
            <a:r>
              <a:rPr lang="en-US" altLang="en-US" dirty="0"/>
              <a:t>Ex. </a:t>
            </a:r>
            <a:r>
              <a:rPr lang="el-GR" altLang="en-US" dirty="0"/>
              <a:t>δ</a:t>
            </a:r>
            <a:r>
              <a:rPr lang="en-US" altLang="en-US" dirty="0"/>
              <a:t>-</a:t>
            </a:r>
            <a:r>
              <a:rPr lang="en-US" altLang="en-US" dirty="0" err="1"/>
              <a:t>pCluster</a:t>
            </a:r>
            <a:r>
              <a:rPr lang="en-US" altLang="en-US" dirty="0"/>
              <a:t> Algorithm (H. Wang et al.’ SIGMOD’2002, </a:t>
            </a:r>
            <a:r>
              <a:rPr lang="en-US" altLang="en-US" dirty="0" err="1"/>
              <a:t>MaPle</a:t>
            </a:r>
            <a:r>
              <a:rPr lang="en-US" altLang="en-US" dirty="0"/>
              <a:t>: Pei et al., ICDM’2003)</a:t>
            </a:r>
          </a:p>
        </p:txBody>
      </p:sp>
      <p:sp>
        <p:nvSpPr>
          <p:cNvPr id="54276" name="Slide Number Placeholder 1">
            <a:extLst>
              <a:ext uri="{FF2B5EF4-FFF2-40B4-BE49-F238E27FC236}">
                <a16:creationId xmlns:a16="http://schemas.microsoft.com/office/drawing/2014/main" id="{82D5154A-D288-013E-E074-EE8636475BDF}"/>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94CBFC77-9F3F-E24C-9CD5-E342350C16BD}" type="slidenum">
              <a:rPr lang="en-US" altLang="en-US" sz="1200" b="1">
                <a:latin typeface="Arial" panose="020B0604020202020204" pitchFamily="34" charset="0"/>
              </a:rPr>
              <a:pPr algn="r" eaLnBrk="1" hangingPunct="1">
                <a:spcBef>
                  <a:spcPct val="0"/>
                </a:spcBef>
                <a:buClrTx/>
                <a:buSzTx/>
                <a:buFontTx/>
                <a:buNone/>
              </a:pPr>
              <a:t>32</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60E6822C-D102-44B0-7D74-B42A6A098612}"/>
              </a:ext>
            </a:extLst>
          </p:cNvPr>
          <p:cNvSpPr>
            <a:spLocks noGrp="1"/>
          </p:cNvSpPr>
          <p:nvPr>
            <p:ph type="sldNum" sz="quarter" idx="12"/>
          </p:nvPr>
        </p:nvSpPr>
        <p:spPr/>
        <p:txBody>
          <a:bodyPr/>
          <a:lstStyle/>
          <a:p>
            <a:fld id="{3576EC27-B82E-E143-A339-DE4537CE5FC3}"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5">
            <a:extLst>
              <a:ext uri="{FF2B5EF4-FFF2-40B4-BE49-F238E27FC236}">
                <a16:creationId xmlns:a16="http://schemas.microsoft.com/office/drawing/2014/main" id="{719F12CB-D6F8-9211-B262-8AC56F170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817" y="4216401"/>
            <a:ext cx="3124200"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Slide Number Placeholder 5">
            <a:extLst>
              <a:ext uri="{FF2B5EF4-FFF2-40B4-BE49-F238E27FC236}">
                <a16:creationId xmlns:a16="http://schemas.microsoft.com/office/drawing/2014/main" id="{EB6F2FB5-1EEF-8E79-0E0B-D719FA609B37}"/>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DC681D70-66E4-944E-8D53-63DB10987B78}" type="slidenum">
              <a:rPr lang="en-US" altLang="en-US" sz="1200">
                <a:latin typeface="Tahoma" panose="020B0604030504040204" pitchFamily="34" charset="0"/>
              </a:rPr>
              <a:pPr algn="r" eaLnBrk="1" hangingPunct="1">
                <a:spcBef>
                  <a:spcPct val="0"/>
                </a:spcBef>
                <a:buClrTx/>
                <a:buSzTx/>
                <a:buFontTx/>
                <a:buNone/>
              </a:pPr>
              <a:t>33</a:t>
            </a:fld>
            <a:endParaRPr lang="en-US" altLang="en-US" sz="1200">
              <a:latin typeface="Tahoma" panose="020B0604030504040204" pitchFamily="34" charset="0"/>
            </a:endParaRPr>
          </a:p>
        </p:txBody>
      </p:sp>
      <p:sp>
        <p:nvSpPr>
          <p:cNvPr id="55300" name="Rectangle 2">
            <a:extLst>
              <a:ext uri="{FF2B5EF4-FFF2-40B4-BE49-F238E27FC236}">
                <a16:creationId xmlns:a16="http://schemas.microsoft.com/office/drawing/2014/main" id="{48FC239C-AC03-D6EF-873B-FCA550809AD9}"/>
              </a:ext>
            </a:extLst>
          </p:cNvPr>
          <p:cNvSpPr>
            <a:spLocks noGrp="1" noChangeArrowheads="1"/>
          </p:cNvSpPr>
          <p:nvPr>
            <p:ph type="title"/>
          </p:nvPr>
        </p:nvSpPr>
        <p:spPr/>
        <p:txBody>
          <a:bodyPr/>
          <a:lstStyle/>
          <a:p>
            <a:r>
              <a:rPr lang="en-US" altLang="en-US"/>
              <a:t>Bi-Clustering for Micro-Array Data Analysis</a:t>
            </a:r>
          </a:p>
        </p:txBody>
      </p:sp>
      <p:sp>
        <p:nvSpPr>
          <p:cNvPr id="55301" name="Rectangle 3">
            <a:extLst>
              <a:ext uri="{FF2B5EF4-FFF2-40B4-BE49-F238E27FC236}">
                <a16:creationId xmlns:a16="http://schemas.microsoft.com/office/drawing/2014/main" id="{FC526FCC-7AB9-7385-4707-31DE4DB18892}"/>
              </a:ext>
            </a:extLst>
          </p:cNvPr>
          <p:cNvSpPr>
            <a:spLocks noGrp="1" noChangeArrowheads="1"/>
          </p:cNvSpPr>
          <p:nvPr>
            <p:ph idx="1"/>
          </p:nvPr>
        </p:nvSpPr>
        <p:spPr/>
        <p:txBody>
          <a:bodyPr>
            <a:normAutofit/>
          </a:bodyPr>
          <a:lstStyle/>
          <a:p>
            <a:r>
              <a:rPr lang="en-US" altLang="en-US" sz="2400" dirty="0"/>
              <a:t>Left figure: Micro-array “raw” data shows 3 genes and their values in a multi-D space: Difficult to find their patterns</a:t>
            </a:r>
          </a:p>
          <a:p>
            <a:r>
              <a:rPr lang="en-US" altLang="en-US" sz="2400" dirty="0"/>
              <a:t>Right two: Some subsets of dimensions form nice shift and scaling patterns</a:t>
            </a:r>
          </a:p>
          <a:p>
            <a:r>
              <a:rPr lang="en-US" altLang="en-US" sz="2400" dirty="0"/>
              <a:t>No globally defined similarity/distance measure</a:t>
            </a:r>
          </a:p>
          <a:p>
            <a:r>
              <a:rPr lang="en-US" altLang="en-US" sz="2400" dirty="0"/>
              <a:t>Clusters may not be exclusive</a:t>
            </a:r>
          </a:p>
          <a:p>
            <a:pPr lvl="1"/>
            <a:r>
              <a:rPr lang="en-US" altLang="en-US" sz="2000" dirty="0"/>
              <a:t>An object can appear in multiple clusters</a:t>
            </a:r>
          </a:p>
        </p:txBody>
      </p:sp>
      <p:pic>
        <p:nvPicPr>
          <p:cNvPr id="55302" name="Picture 6">
            <a:extLst>
              <a:ext uri="{FF2B5EF4-FFF2-40B4-BE49-F238E27FC236}">
                <a16:creationId xmlns:a16="http://schemas.microsoft.com/office/drawing/2014/main" id="{1CEC33F8-FC43-C265-D0BB-17C6DC1BB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017" y="4221163"/>
            <a:ext cx="3048000" cy="22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7">
            <a:extLst>
              <a:ext uri="{FF2B5EF4-FFF2-40B4-BE49-F238E27FC236}">
                <a16:creationId xmlns:a16="http://schemas.microsoft.com/office/drawing/2014/main" id="{A3FB2C62-6004-A8C0-B7F3-69E482911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3017" y="4233863"/>
            <a:ext cx="3048000" cy="225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F50353A-E9AB-1E82-CF15-D2E99ECEC68A}"/>
              </a:ext>
            </a:extLst>
          </p:cNvPr>
          <p:cNvSpPr>
            <a:spLocks noGrp="1"/>
          </p:cNvSpPr>
          <p:nvPr>
            <p:ph type="sldNum" sz="quarter" idx="12"/>
          </p:nvPr>
        </p:nvSpPr>
        <p:spPr/>
        <p:txBody>
          <a:bodyPr/>
          <a:lstStyle/>
          <a:p>
            <a:fld id="{3576EC27-B82E-E143-A339-DE4537CE5FC3}"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9F94D124-FFA1-A0F8-5F12-64F097F37E98}"/>
              </a:ext>
            </a:extLst>
          </p:cNvPr>
          <p:cNvSpPr>
            <a:spLocks noGrp="1" noChangeArrowheads="1"/>
          </p:cNvSpPr>
          <p:nvPr>
            <p:ph type="title"/>
          </p:nvPr>
        </p:nvSpPr>
        <p:spPr/>
        <p:txBody>
          <a:bodyPr/>
          <a:lstStyle/>
          <a:p>
            <a:r>
              <a:rPr lang="el-GR" altLang="en-US" dirty="0"/>
              <a:t>δ</a:t>
            </a:r>
            <a:r>
              <a:rPr lang="en-US" altLang="en-US" dirty="0"/>
              <a:t>-Bi-Cluster</a:t>
            </a:r>
          </a:p>
        </p:txBody>
      </p:sp>
      <mc:AlternateContent xmlns:mc="http://schemas.openxmlformats.org/markup-compatibility/2006" xmlns:a14="http://schemas.microsoft.com/office/drawing/2010/main">
        <mc:Choice Requires="a14">
          <p:sp>
            <p:nvSpPr>
              <p:cNvPr id="56324" name="Rectangle 3">
                <a:extLst>
                  <a:ext uri="{FF2B5EF4-FFF2-40B4-BE49-F238E27FC236}">
                    <a16:creationId xmlns:a16="http://schemas.microsoft.com/office/drawing/2014/main" id="{A757C3EC-9E94-873A-EDFF-62E4AC13CC73}"/>
                  </a:ext>
                </a:extLst>
              </p:cNvPr>
              <p:cNvSpPr>
                <a:spLocks noGrp="1" noChangeArrowheads="1"/>
              </p:cNvSpPr>
              <p:nvPr>
                <p:ph idx="1"/>
              </p:nvPr>
            </p:nvSpPr>
            <p:spPr/>
            <p:txBody>
              <a:bodyPr>
                <a:normAutofit lnSpcReduction="10000"/>
              </a:bodyPr>
              <a:lstStyle/>
              <a:p>
                <a:r>
                  <a:rPr lang="en-US" altLang="en-US" dirty="0"/>
                  <a:t>For a submatrix I x J</a:t>
                </a:r>
              </a:p>
              <a:p>
                <a:pPr lvl="1"/>
                <a:r>
                  <a:rPr lang="en-US" altLang="en-US" dirty="0"/>
                  <a:t>The mean of the </a:t>
                </a:r>
                <a:r>
                  <a:rPr lang="en-US" altLang="en-US" dirty="0" err="1"/>
                  <a:t>i-th</a:t>
                </a:r>
                <a:r>
                  <a:rPr lang="en-US" altLang="en-US" dirty="0"/>
                  <a:t> row: </a:t>
                </a:r>
                <a14:m>
                  <m:oMath xmlns:m="http://schemas.openxmlformats.org/officeDocument/2006/math">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𝑖𝐽</m:t>
                        </m:r>
                      </m:sub>
                    </m:sSub>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
                          <a:rPr lang="en-CA" altLang="en-US" b="0" i="1" smtClean="0">
                            <a:latin typeface="Cambria Math" panose="02040503050406030204" pitchFamily="18" charset="0"/>
                          </a:rPr>
                          <m:t>|</m:t>
                        </m:r>
                        <m:r>
                          <a:rPr lang="en-CA" altLang="en-US" b="0" i="1" smtClean="0">
                            <a:latin typeface="Cambria Math" panose="02040503050406030204" pitchFamily="18" charset="0"/>
                          </a:rPr>
                          <m:t>𝐽</m:t>
                        </m:r>
                        <m:r>
                          <a:rPr lang="en-CA" altLang="en-US" b="0" i="1" smtClean="0">
                            <a:latin typeface="Cambria Math" panose="02040503050406030204" pitchFamily="18" charset="0"/>
                          </a:rPr>
                          <m:t>|</m:t>
                        </m:r>
                      </m:den>
                    </m:f>
                    <m:nary>
                      <m:naryPr>
                        <m:chr m:val="∑"/>
                        <m:supHide m:val="on"/>
                        <m:ctrlPr>
                          <a:rPr lang="en-CA" altLang="en-US" b="0" i="1" smtClean="0">
                            <a:latin typeface="Cambria Math" panose="02040503050406030204" pitchFamily="18" charset="0"/>
                          </a:rPr>
                        </m:ctrlPr>
                      </m:naryPr>
                      <m:sub>
                        <m:r>
                          <m:rPr>
                            <m:brk m:alnAt="7"/>
                          </m:rPr>
                          <a:rPr lang="en-CA" altLang="en-US" b="0" i="1" smtClean="0">
                            <a:latin typeface="Cambria Math" panose="02040503050406030204" pitchFamily="18" charset="0"/>
                          </a:rPr>
                          <m:t>𝑗</m:t>
                        </m:r>
                        <m:r>
                          <a:rPr lang="en-CA" altLang="en-US" b="0" i="1" smtClean="0">
                            <a:latin typeface="Cambria Math" panose="02040503050406030204" pitchFamily="18" charset="0"/>
                          </a:rPr>
                          <m:t>∈</m:t>
                        </m:r>
                        <m:r>
                          <a:rPr lang="en-CA" altLang="en-US" b="0" i="1" smtClean="0">
                            <a:latin typeface="Cambria Math" panose="02040503050406030204" pitchFamily="18" charset="0"/>
                          </a:rPr>
                          <m:t>𝐽</m:t>
                        </m:r>
                      </m:sub>
                      <m:sup/>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𝑖𝑗</m:t>
                            </m:r>
                          </m:sub>
                        </m:sSub>
                      </m:e>
                    </m:nary>
                  </m:oMath>
                </a14:m>
                <a:endParaRPr lang="en-US" altLang="en-US" dirty="0"/>
              </a:p>
              <a:p>
                <a:pPr lvl="1"/>
                <a:r>
                  <a:rPr lang="en-US" altLang="en-US" dirty="0"/>
                  <a:t>The mean of the j-</a:t>
                </a:r>
                <a:r>
                  <a:rPr lang="en-US" altLang="en-US" dirty="0" err="1"/>
                  <a:t>th</a:t>
                </a:r>
                <a:r>
                  <a:rPr lang="en-US" altLang="en-US" dirty="0"/>
                  <a:t> column: </a:t>
                </a:r>
                <a14:m>
                  <m:oMath xmlns:m="http://schemas.openxmlformats.org/officeDocument/2006/math">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𝐼𝑗</m:t>
                        </m:r>
                      </m:sub>
                    </m:sSub>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
                          <a:rPr lang="en-CA" altLang="en-US" b="0" i="1" smtClean="0">
                            <a:latin typeface="Cambria Math" panose="02040503050406030204" pitchFamily="18" charset="0"/>
                          </a:rPr>
                          <m:t>|</m:t>
                        </m:r>
                        <m:r>
                          <a:rPr lang="en-CA" altLang="en-US" b="0" i="1" smtClean="0">
                            <a:latin typeface="Cambria Math" panose="02040503050406030204" pitchFamily="18" charset="0"/>
                          </a:rPr>
                          <m:t>𝐼</m:t>
                        </m:r>
                        <m:r>
                          <a:rPr lang="en-CA" altLang="en-US" b="0" i="1" smtClean="0">
                            <a:latin typeface="Cambria Math" panose="02040503050406030204" pitchFamily="18" charset="0"/>
                          </a:rPr>
                          <m:t>|</m:t>
                        </m:r>
                      </m:den>
                    </m:f>
                    <m:nary>
                      <m:naryPr>
                        <m:chr m:val="∑"/>
                        <m:supHide m:val="on"/>
                        <m:ctrlPr>
                          <a:rPr lang="en-CA" altLang="en-US" b="0" i="1" smtClean="0">
                            <a:latin typeface="Cambria Math" panose="02040503050406030204" pitchFamily="18" charset="0"/>
                          </a:rPr>
                        </m:ctrlPr>
                      </m:naryPr>
                      <m:sub>
                        <m:r>
                          <m:rPr>
                            <m:brk m:alnAt="7"/>
                          </m:rPr>
                          <a:rPr lang="en-CA" altLang="en-US" b="0" i="1" smtClean="0">
                            <a:latin typeface="Cambria Math" panose="02040503050406030204" pitchFamily="18" charset="0"/>
                          </a:rPr>
                          <m:t>𝑖</m:t>
                        </m:r>
                        <m:r>
                          <a:rPr lang="en-CA" altLang="en-US" b="0" i="1" smtClean="0">
                            <a:latin typeface="Cambria Math" panose="02040503050406030204" pitchFamily="18" charset="0"/>
                          </a:rPr>
                          <m:t>∈</m:t>
                        </m:r>
                        <m:r>
                          <a:rPr lang="en-CA" altLang="en-US" b="0" i="1" smtClean="0">
                            <a:latin typeface="Cambria Math" panose="02040503050406030204" pitchFamily="18" charset="0"/>
                          </a:rPr>
                          <m:t>𝐼</m:t>
                        </m:r>
                      </m:sub>
                      <m:sup/>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𝑖𝑗</m:t>
                            </m:r>
                          </m:sub>
                        </m:sSub>
                      </m:e>
                    </m:nary>
                  </m:oMath>
                </a14:m>
                <a:endParaRPr lang="en-US" altLang="en-US" dirty="0"/>
              </a:p>
              <a:p>
                <a:pPr lvl="1"/>
                <a:r>
                  <a:rPr lang="en-US" altLang="en-US" dirty="0"/>
                  <a:t>The mean of all elements in the submatrix: </a:t>
                </a:r>
                <a14:m>
                  <m:oMath xmlns:m="http://schemas.openxmlformats.org/officeDocument/2006/math">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𝐼𝐽</m:t>
                        </m:r>
                      </m:sub>
                    </m:sSub>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d>
                          <m:dPr>
                            <m:begChr m:val="|"/>
                            <m:endChr m:val="|"/>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𝐼</m:t>
                            </m:r>
                          </m:e>
                        </m:d>
                        <m:r>
                          <a:rPr lang="en-CA" altLang="en-US" b="0" i="1" smtClean="0">
                            <a:latin typeface="Cambria Math" panose="02040503050406030204" pitchFamily="18" charset="0"/>
                          </a:rPr>
                          <m:t>|</m:t>
                        </m:r>
                        <m:r>
                          <a:rPr lang="en-CA" altLang="en-US" b="0" i="1" smtClean="0">
                            <a:latin typeface="Cambria Math" panose="02040503050406030204" pitchFamily="18" charset="0"/>
                          </a:rPr>
                          <m:t>𝐽</m:t>
                        </m:r>
                        <m:r>
                          <a:rPr lang="en-CA" altLang="en-US" b="0" i="1" smtClean="0">
                            <a:latin typeface="Cambria Math" panose="02040503050406030204" pitchFamily="18" charset="0"/>
                          </a:rPr>
                          <m:t>|</m:t>
                        </m:r>
                      </m:den>
                    </m:f>
                    <m:nary>
                      <m:naryPr>
                        <m:chr m:val="∑"/>
                        <m:supHide m:val="on"/>
                        <m:ctrlPr>
                          <a:rPr lang="en-CA" altLang="en-US" b="0" i="1" smtClean="0">
                            <a:latin typeface="Cambria Math" panose="02040503050406030204" pitchFamily="18" charset="0"/>
                          </a:rPr>
                        </m:ctrlPr>
                      </m:naryPr>
                      <m:sub>
                        <m:r>
                          <m:rPr>
                            <m:brk m:alnAt="7"/>
                          </m:rPr>
                          <a:rPr lang="en-CA" altLang="en-US" b="0" i="1" smtClean="0">
                            <a:latin typeface="Cambria Math" panose="02040503050406030204" pitchFamily="18" charset="0"/>
                          </a:rPr>
                          <m:t>𝑖</m:t>
                        </m:r>
                        <m:r>
                          <a:rPr lang="en-CA" altLang="en-US" b="0" i="1" smtClean="0">
                            <a:latin typeface="Cambria Math" panose="02040503050406030204" pitchFamily="18" charset="0"/>
                          </a:rPr>
                          <m:t>∈</m:t>
                        </m:r>
                        <m:r>
                          <m:rPr>
                            <m:sty m:val="p"/>
                          </m:rPr>
                          <a:rPr lang="en-CA" altLang="en-US" b="0" i="1" smtClean="0">
                            <a:latin typeface="Cambria Math" panose="02040503050406030204" pitchFamily="18" charset="0"/>
                          </a:rPr>
                          <m:t>I</m:t>
                        </m:r>
                        <m:r>
                          <a:rPr lang="en-CA" altLang="en-US" b="0" i="1" smtClean="0">
                            <a:latin typeface="Cambria Math" panose="02040503050406030204" pitchFamily="18" charset="0"/>
                          </a:rPr>
                          <m:t>,</m:t>
                        </m:r>
                        <m:r>
                          <a:rPr lang="en-CA" altLang="en-US" b="0" i="1" smtClean="0">
                            <a:latin typeface="Cambria Math" panose="02040503050406030204" pitchFamily="18" charset="0"/>
                          </a:rPr>
                          <m:t>𝑗</m:t>
                        </m:r>
                        <m:r>
                          <a:rPr lang="en-CA" altLang="en-US" b="0" i="1" smtClean="0">
                            <a:latin typeface="Cambria Math" panose="02040503050406030204" pitchFamily="18" charset="0"/>
                          </a:rPr>
                          <m:t>∈</m:t>
                        </m:r>
                        <m:r>
                          <m:rPr>
                            <m:sty m:val="p"/>
                          </m:rPr>
                          <a:rPr lang="en-CA" altLang="en-US" b="0" i="1" smtClean="0">
                            <a:latin typeface="Cambria Math" panose="02040503050406030204" pitchFamily="18" charset="0"/>
                          </a:rPr>
                          <m:t>J</m:t>
                        </m:r>
                      </m:sub>
                      <m:sup/>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𝑖𝑗</m:t>
                            </m:r>
                          </m:sub>
                        </m:sSub>
                      </m:e>
                    </m:nary>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
                          <a:rPr lang="en-CA" altLang="en-US" b="0" i="1" smtClean="0">
                            <a:latin typeface="Cambria Math" panose="02040503050406030204" pitchFamily="18" charset="0"/>
                          </a:rPr>
                          <m:t>|</m:t>
                        </m:r>
                        <m:r>
                          <a:rPr lang="en-CA" altLang="en-US" b="0" i="1" smtClean="0">
                            <a:latin typeface="Cambria Math" panose="02040503050406030204" pitchFamily="18" charset="0"/>
                          </a:rPr>
                          <m:t>𝐼</m:t>
                        </m:r>
                        <m:r>
                          <a:rPr lang="en-CA" altLang="en-US" b="0" i="1" smtClean="0">
                            <a:latin typeface="Cambria Math" panose="02040503050406030204" pitchFamily="18" charset="0"/>
                          </a:rPr>
                          <m:t>|</m:t>
                        </m:r>
                      </m:den>
                    </m:f>
                    <m:nary>
                      <m:naryPr>
                        <m:chr m:val="∑"/>
                        <m:supHide m:val="on"/>
                        <m:ctrlPr>
                          <a:rPr lang="en-CA" altLang="en-US" b="0" i="1" smtClean="0">
                            <a:latin typeface="Cambria Math" panose="02040503050406030204" pitchFamily="18" charset="0"/>
                          </a:rPr>
                        </m:ctrlPr>
                      </m:naryPr>
                      <m:sub>
                        <m:r>
                          <m:rPr>
                            <m:brk m:alnAt="7"/>
                          </m:rPr>
                          <a:rPr lang="en-CA" altLang="en-US" b="0" i="1" smtClean="0">
                            <a:latin typeface="Cambria Math" panose="02040503050406030204" pitchFamily="18" charset="0"/>
                          </a:rPr>
                          <m:t>𝑖</m:t>
                        </m:r>
                        <m:r>
                          <a:rPr lang="en-CA" altLang="en-US" b="0" i="1" smtClean="0">
                            <a:latin typeface="Cambria Math" panose="02040503050406030204" pitchFamily="18" charset="0"/>
                          </a:rPr>
                          <m:t>∈</m:t>
                        </m:r>
                        <m:r>
                          <a:rPr lang="en-CA" altLang="en-US" b="0" i="1" smtClean="0">
                            <a:latin typeface="Cambria Math" panose="02040503050406030204" pitchFamily="18" charset="0"/>
                          </a:rPr>
                          <m:t>𝐼</m:t>
                        </m:r>
                      </m:sub>
                      <m:sup/>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𝑖𝐽</m:t>
                            </m:r>
                          </m:sub>
                        </m:sSub>
                      </m:e>
                    </m:nary>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
                          <a:rPr lang="en-CA" altLang="en-US" b="0" i="1" smtClean="0">
                            <a:latin typeface="Cambria Math" panose="02040503050406030204" pitchFamily="18" charset="0"/>
                          </a:rPr>
                          <m:t>|</m:t>
                        </m:r>
                        <m:r>
                          <a:rPr lang="en-CA" altLang="en-US" b="0" i="1" smtClean="0">
                            <a:latin typeface="Cambria Math" panose="02040503050406030204" pitchFamily="18" charset="0"/>
                          </a:rPr>
                          <m:t>𝐽</m:t>
                        </m:r>
                        <m:r>
                          <a:rPr lang="en-CA" altLang="en-US" b="0" i="1" smtClean="0">
                            <a:latin typeface="Cambria Math" panose="02040503050406030204" pitchFamily="18" charset="0"/>
                          </a:rPr>
                          <m:t>|</m:t>
                        </m:r>
                      </m:den>
                    </m:f>
                    <m:nary>
                      <m:naryPr>
                        <m:chr m:val="∑"/>
                        <m:supHide m:val="on"/>
                        <m:ctrlPr>
                          <a:rPr lang="en-CA" altLang="en-US" b="0" i="1" smtClean="0">
                            <a:latin typeface="Cambria Math" panose="02040503050406030204" pitchFamily="18" charset="0"/>
                          </a:rPr>
                        </m:ctrlPr>
                      </m:naryPr>
                      <m:sub>
                        <m:r>
                          <m:rPr>
                            <m:brk m:alnAt="7"/>
                          </m:rPr>
                          <a:rPr lang="en-CA" altLang="en-US" b="0" i="1" smtClean="0">
                            <a:latin typeface="Cambria Math" panose="02040503050406030204" pitchFamily="18" charset="0"/>
                          </a:rPr>
                          <m:t>𝑗</m:t>
                        </m:r>
                        <m:r>
                          <a:rPr lang="en-CA" altLang="en-US" b="0" i="1" smtClean="0">
                            <a:latin typeface="Cambria Math" panose="02040503050406030204" pitchFamily="18" charset="0"/>
                          </a:rPr>
                          <m:t>∈</m:t>
                        </m:r>
                        <m:r>
                          <a:rPr lang="en-CA" altLang="en-US" b="0" i="1" smtClean="0">
                            <a:latin typeface="Cambria Math" panose="02040503050406030204" pitchFamily="18" charset="0"/>
                          </a:rPr>
                          <m:t>𝐽</m:t>
                        </m:r>
                      </m:sub>
                      <m:sup/>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𝐼𝑗</m:t>
                            </m:r>
                          </m:sub>
                        </m:sSub>
                      </m:e>
                    </m:nary>
                  </m:oMath>
                </a14:m>
                <a:endParaRPr lang="en-US" altLang="en-US" dirty="0"/>
              </a:p>
              <a:p>
                <a:r>
                  <a:rPr lang="en-US" altLang="en-US" dirty="0"/>
                  <a:t>The quality of the submatrix as a bi-cluster can be measured by the mean squared residue value </a:t>
                </a:r>
              </a:p>
              <a:p>
                <a:pPr marL="0" indent="0">
                  <a:buNone/>
                </a:pPr>
                <a14:m>
                  <m:oMathPara xmlns:m="http://schemas.openxmlformats.org/officeDocument/2006/math">
                    <m:oMathParaPr>
                      <m:jc m:val="centerGroup"/>
                    </m:oMathParaPr>
                    <m:oMath xmlns:m="http://schemas.openxmlformats.org/officeDocument/2006/math">
                      <m:r>
                        <a:rPr lang="en-CA" altLang="en-US" b="0" i="1" smtClean="0">
                          <a:latin typeface="Cambria Math" panose="02040503050406030204" pitchFamily="18" charset="0"/>
                        </a:rPr>
                        <m:t>𝐻</m:t>
                      </m:r>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𝐼</m:t>
                          </m:r>
                          <m:r>
                            <a:rPr lang="en-CA" altLang="en-US" b="0" i="1" smtClean="0">
                              <a:latin typeface="Cambria Math" panose="02040503050406030204" pitchFamily="18" charset="0"/>
                            </a:rPr>
                            <m:t>×</m:t>
                          </m:r>
                          <m:r>
                            <a:rPr lang="en-CA" altLang="en-US" b="0" i="1" smtClean="0">
                              <a:latin typeface="Cambria Math" panose="02040503050406030204" pitchFamily="18" charset="0"/>
                            </a:rPr>
                            <m:t>𝐽</m:t>
                          </m:r>
                        </m:e>
                      </m:d>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d>
                            <m:dPr>
                              <m:begChr m:val="|"/>
                              <m:endChr m:val="|"/>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𝐼</m:t>
                              </m:r>
                            </m:e>
                          </m:d>
                          <m:r>
                            <a:rPr lang="en-CA" altLang="en-US" b="0" i="1" smtClean="0">
                              <a:latin typeface="Cambria Math" panose="02040503050406030204" pitchFamily="18" charset="0"/>
                            </a:rPr>
                            <m:t>|</m:t>
                          </m:r>
                          <m:r>
                            <a:rPr lang="en-CA" altLang="en-US" b="0" i="1" smtClean="0">
                              <a:latin typeface="Cambria Math" panose="02040503050406030204" pitchFamily="18" charset="0"/>
                            </a:rPr>
                            <m:t>𝐽</m:t>
                          </m:r>
                          <m:r>
                            <a:rPr lang="en-CA" altLang="en-US" b="0" i="1" smtClean="0">
                              <a:latin typeface="Cambria Math" panose="02040503050406030204" pitchFamily="18" charset="0"/>
                            </a:rPr>
                            <m:t>|</m:t>
                          </m:r>
                        </m:den>
                      </m:f>
                      <m:nary>
                        <m:naryPr>
                          <m:chr m:val="∑"/>
                          <m:supHide m:val="on"/>
                          <m:ctrlPr>
                            <a:rPr lang="en-CA" altLang="en-US" b="0" i="1" smtClean="0">
                              <a:latin typeface="Cambria Math" panose="02040503050406030204" pitchFamily="18" charset="0"/>
                            </a:rPr>
                          </m:ctrlPr>
                        </m:naryPr>
                        <m:sub>
                          <m:r>
                            <m:rPr>
                              <m:brk m:alnAt="7"/>
                            </m:rPr>
                            <a:rPr lang="en-CA" altLang="en-US" b="0" i="1" smtClean="0">
                              <a:latin typeface="Cambria Math" panose="02040503050406030204" pitchFamily="18" charset="0"/>
                            </a:rPr>
                            <m:t>𝑖</m:t>
                          </m:r>
                          <m:r>
                            <a:rPr lang="en-CA" altLang="en-US" b="0" i="1" smtClean="0">
                              <a:latin typeface="Cambria Math" panose="02040503050406030204" pitchFamily="18" charset="0"/>
                            </a:rPr>
                            <m:t>∈</m:t>
                          </m:r>
                          <m:r>
                            <a:rPr lang="en-CA" altLang="en-US" b="0" i="1" smtClean="0">
                              <a:latin typeface="Cambria Math" panose="02040503050406030204" pitchFamily="18" charset="0"/>
                            </a:rPr>
                            <m:t>𝐼</m:t>
                          </m:r>
                          <m:r>
                            <a:rPr lang="en-CA" altLang="en-US" b="0" i="1" smtClean="0">
                              <a:latin typeface="Cambria Math" panose="02040503050406030204" pitchFamily="18" charset="0"/>
                            </a:rPr>
                            <m:t>,</m:t>
                          </m:r>
                          <m:r>
                            <a:rPr lang="en-CA" altLang="en-US" b="0" i="1" smtClean="0">
                              <a:latin typeface="Cambria Math" panose="02040503050406030204" pitchFamily="18" charset="0"/>
                            </a:rPr>
                            <m:t>𝑗</m:t>
                          </m:r>
                          <m:r>
                            <a:rPr lang="en-CA" altLang="en-US" b="0" i="1" smtClean="0">
                              <a:latin typeface="Cambria Math" panose="02040503050406030204" pitchFamily="18" charset="0"/>
                            </a:rPr>
                            <m:t>∈</m:t>
                          </m:r>
                          <m:r>
                            <a:rPr lang="en-CA" altLang="en-US" b="0" i="1" smtClean="0">
                              <a:latin typeface="Cambria Math" panose="02040503050406030204" pitchFamily="18" charset="0"/>
                            </a:rPr>
                            <m:t>𝐽</m:t>
                          </m:r>
                        </m:sub>
                        <m:sup/>
                        <m:e>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𝑖𝑗</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𝑖𝐽</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𝐼𝑗</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𝐼𝐽</m:t>
                                      </m:r>
                                    </m:sub>
                                  </m:sSub>
                                </m:e>
                              </m:d>
                            </m:e>
                            <m:sup>
                              <m:r>
                                <a:rPr lang="en-CA" altLang="en-US" b="0" i="1" smtClean="0">
                                  <a:latin typeface="Cambria Math" panose="02040503050406030204" pitchFamily="18" charset="0"/>
                                </a:rPr>
                                <m:t>2</m:t>
                              </m:r>
                            </m:sup>
                          </m:sSup>
                        </m:e>
                      </m:nary>
                    </m:oMath>
                  </m:oMathPara>
                </a14:m>
                <a:endParaRPr lang="en-US" altLang="en-US" dirty="0"/>
              </a:p>
              <a:p>
                <a:pPr lvl="1"/>
                <a:endParaRPr lang="en-US" altLang="en-US" dirty="0"/>
              </a:p>
              <a:p>
                <a:endParaRPr lang="en-US" altLang="en-US" dirty="0"/>
              </a:p>
            </p:txBody>
          </p:sp>
        </mc:Choice>
        <mc:Fallback xmlns="">
          <p:sp>
            <p:nvSpPr>
              <p:cNvPr id="56324" name="Rectangle 3">
                <a:extLst>
                  <a:ext uri="{FF2B5EF4-FFF2-40B4-BE49-F238E27FC236}">
                    <a16:creationId xmlns:a16="http://schemas.microsoft.com/office/drawing/2014/main" id="{A757C3EC-9E94-873A-EDFF-62E4AC13CC73}"/>
                  </a:ext>
                </a:extLst>
              </p:cNvPr>
              <p:cNvSpPr>
                <a:spLocks noGrp="1" noRot="1" noChangeAspect="1" noMove="1" noResize="1" noEditPoints="1" noAdjustHandles="1" noChangeArrowheads="1" noChangeShapeType="1" noTextEdit="1"/>
              </p:cNvSpPr>
              <p:nvPr>
                <p:ph idx="1"/>
              </p:nvPr>
            </p:nvSpPr>
            <p:spPr>
              <a:blipFill>
                <a:blip r:embed="rId3"/>
                <a:stretch>
                  <a:fillRect l="-1086" t="-4360" b="-44186"/>
                </a:stretch>
              </a:blipFill>
            </p:spPr>
            <p:txBody>
              <a:bodyPr/>
              <a:lstStyle/>
              <a:p>
                <a:r>
                  <a:rPr lang="en-US">
                    <a:noFill/>
                  </a:rPr>
                  <a:t> </a:t>
                </a:r>
              </a:p>
            </p:txBody>
          </p:sp>
        </mc:Fallback>
      </mc:AlternateContent>
      <p:sp>
        <p:nvSpPr>
          <p:cNvPr id="56325" name="Slide Number Placeholder 1">
            <a:extLst>
              <a:ext uri="{FF2B5EF4-FFF2-40B4-BE49-F238E27FC236}">
                <a16:creationId xmlns:a16="http://schemas.microsoft.com/office/drawing/2014/main" id="{AE3F08DA-3E96-828B-9F52-F2AB99763C81}"/>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97D6AC5A-1A11-8145-9426-AEF1DF47DEE2}" type="slidenum">
              <a:rPr lang="en-US" altLang="en-US" sz="1200" b="1">
                <a:latin typeface="Arial" panose="020B0604020202020204" pitchFamily="34" charset="0"/>
              </a:rPr>
              <a:pPr algn="r" eaLnBrk="1" hangingPunct="1">
                <a:spcBef>
                  <a:spcPct val="0"/>
                </a:spcBef>
                <a:buClrTx/>
                <a:buSzTx/>
                <a:buFontTx/>
                <a:buNone/>
              </a:pPr>
              <a:t>34</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88713E48-4AEF-7958-3A81-71CA941160CA}"/>
              </a:ext>
            </a:extLst>
          </p:cNvPr>
          <p:cNvSpPr>
            <a:spLocks noGrp="1"/>
          </p:cNvSpPr>
          <p:nvPr>
            <p:ph type="sldNum" sz="quarter" idx="12"/>
          </p:nvPr>
        </p:nvSpPr>
        <p:spPr/>
        <p:txBody>
          <a:bodyPr/>
          <a:lstStyle/>
          <a:p>
            <a:fld id="{3576EC27-B82E-E143-A339-DE4537CE5FC3}"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1087-B24B-06B3-5FF9-A15BF8DACCF3}"/>
              </a:ext>
            </a:extLst>
          </p:cNvPr>
          <p:cNvSpPr>
            <a:spLocks noGrp="1"/>
          </p:cNvSpPr>
          <p:nvPr>
            <p:ph type="title"/>
          </p:nvPr>
        </p:nvSpPr>
        <p:spPr/>
        <p:txBody>
          <a:bodyPr/>
          <a:lstStyle/>
          <a:p>
            <a:r>
              <a:rPr lang="el-GR" altLang="en-US" dirty="0"/>
              <a:t>δ</a:t>
            </a:r>
            <a:r>
              <a:rPr lang="en-US" altLang="en-US" dirty="0"/>
              <a:t>-Bi-Cluster</a:t>
            </a:r>
            <a:endParaRPr lang="en-US" dirty="0"/>
          </a:p>
        </p:txBody>
      </p:sp>
      <p:sp>
        <p:nvSpPr>
          <p:cNvPr id="3" name="Content Placeholder 2">
            <a:extLst>
              <a:ext uri="{FF2B5EF4-FFF2-40B4-BE49-F238E27FC236}">
                <a16:creationId xmlns:a16="http://schemas.microsoft.com/office/drawing/2014/main" id="{CC9D9627-4A7E-3E8F-6EFB-1657289825FB}"/>
              </a:ext>
            </a:extLst>
          </p:cNvPr>
          <p:cNvSpPr>
            <a:spLocks noGrp="1"/>
          </p:cNvSpPr>
          <p:nvPr>
            <p:ph idx="1"/>
          </p:nvPr>
        </p:nvSpPr>
        <p:spPr/>
        <p:txBody>
          <a:bodyPr>
            <a:normAutofit/>
          </a:bodyPr>
          <a:lstStyle/>
          <a:p>
            <a:pPr>
              <a:lnSpc>
                <a:spcPct val="120000"/>
              </a:lnSpc>
            </a:pPr>
            <a:r>
              <a:rPr lang="en-US" altLang="en-US" dirty="0">
                <a:latin typeface="Arial" panose="020B0604020202020204" pitchFamily="34" charset="0"/>
              </a:rPr>
              <a:t>A submatrix </a:t>
            </a:r>
            <a:r>
              <a:rPr lang="en-US" altLang="en-US" i="1" dirty="0">
                <a:latin typeface="Arial" panose="020B0604020202020204" pitchFamily="34" charset="0"/>
              </a:rPr>
              <a:t>I </a:t>
            </a:r>
            <a:r>
              <a:rPr lang="en-US" altLang="en-US" i="1" dirty="0">
                <a:latin typeface="Arial" panose="020B0604020202020204" pitchFamily="34" charset="0"/>
                <a:cs typeface="Arial" panose="020B0604020202020204" pitchFamily="34" charset="0"/>
              </a:rPr>
              <a:t>x </a:t>
            </a:r>
            <a:r>
              <a:rPr lang="en-US" altLang="en-US" i="1" dirty="0">
                <a:latin typeface="Arial" panose="020B0604020202020204" pitchFamily="34" charset="0"/>
              </a:rPr>
              <a:t>J </a:t>
            </a:r>
            <a:r>
              <a:rPr lang="en-US" altLang="en-US" dirty="0">
                <a:latin typeface="Arial" panose="020B0604020202020204" pitchFamily="34" charset="0"/>
              </a:rPr>
              <a:t>is </a:t>
            </a:r>
            <a:r>
              <a:rPr lang="el-GR" altLang="en-US" b="1" dirty="0">
                <a:latin typeface="Arial" panose="020B0604020202020204" pitchFamily="34" charset="0"/>
                <a:ea typeface="Dotum" panose="020B0600000101010101" pitchFamily="34" charset="-127"/>
              </a:rPr>
              <a:t>δ</a:t>
            </a:r>
            <a:r>
              <a:rPr lang="en-US" altLang="en-US" b="1" dirty="0">
                <a:latin typeface="Arial" panose="020B0604020202020204" pitchFamily="34" charset="0"/>
              </a:rPr>
              <a:t>-bi-cluster</a:t>
            </a:r>
            <a:r>
              <a:rPr lang="en-US" altLang="en-US" dirty="0">
                <a:latin typeface="Arial" panose="020B0604020202020204" pitchFamily="34" charset="0"/>
              </a:rPr>
              <a:t> if </a:t>
            </a:r>
            <a:r>
              <a:rPr lang="en-US" altLang="en-US" i="1" dirty="0">
                <a:latin typeface="Arial" panose="020B0604020202020204" pitchFamily="34" charset="0"/>
              </a:rPr>
              <a:t>H</a:t>
            </a:r>
            <a:r>
              <a:rPr lang="en-US" altLang="en-US" dirty="0">
                <a:latin typeface="Arial" panose="020B0604020202020204" pitchFamily="34" charset="0"/>
              </a:rPr>
              <a:t>(</a:t>
            </a:r>
            <a:r>
              <a:rPr lang="en-US" altLang="en-US" i="1" dirty="0">
                <a:latin typeface="Arial" panose="020B0604020202020204" pitchFamily="34" charset="0"/>
              </a:rPr>
              <a:t>I </a:t>
            </a:r>
            <a:r>
              <a:rPr lang="en-US" altLang="en-US" i="1" dirty="0">
                <a:latin typeface="Arial" panose="020B0604020202020204" pitchFamily="34" charset="0"/>
                <a:cs typeface="Arial" panose="020B0604020202020204" pitchFamily="34" charset="0"/>
              </a:rPr>
              <a:t>x </a:t>
            </a:r>
            <a:r>
              <a:rPr lang="en-US" altLang="en-US" i="1" dirty="0">
                <a:latin typeface="Arial" panose="020B0604020202020204" pitchFamily="34" charset="0"/>
              </a:rPr>
              <a:t>J</a:t>
            </a:r>
            <a:r>
              <a:rPr lang="en-US" altLang="en-US" dirty="0">
                <a:latin typeface="Arial" panose="020B0604020202020204" pitchFamily="34" charset="0"/>
              </a:rPr>
              <a:t>) </a:t>
            </a:r>
            <a:r>
              <a:rPr lang="en-US" altLang="en-US" dirty="0">
                <a:latin typeface="Arial" panose="020B0604020202020204" pitchFamily="34" charset="0"/>
                <a:cs typeface="Arial" panose="020B0604020202020204" pitchFamily="34" charset="0"/>
              </a:rPr>
              <a:t>≤ </a:t>
            </a:r>
            <a:r>
              <a:rPr lang="el-GR" altLang="en-US" dirty="0">
                <a:latin typeface="Arial" panose="020B0604020202020204" pitchFamily="34" charset="0"/>
                <a:ea typeface="Dotum" panose="020B0600000101010101" pitchFamily="34" charset="-127"/>
              </a:rPr>
              <a:t>δ</a:t>
            </a:r>
            <a:r>
              <a:rPr lang="en-US" altLang="en-US" dirty="0">
                <a:latin typeface="Arial" panose="020B0604020202020204" pitchFamily="34" charset="0"/>
              </a:rPr>
              <a:t> where </a:t>
            </a:r>
            <a:r>
              <a:rPr lang="el-GR" altLang="en-US" dirty="0">
                <a:latin typeface="Arial" panose="020B0604020202020204" pitchFamily="34" charset="0"/>
                <a:ea typeface="Dotum" panose="020B0600000101010101" pitchFamily="34" charset="-127"/>
              </a:rPr>
              <a:t>δ</a:t>
            </a:r>
            <a:r>
              <a:rPr lang="en-US" altLang="en-US" dirty="0">
                <a:latin typeface="Arial" panose="020B0604020202020204" pitchFamily="34" charset="0"/>
                <a:ea typeface="Dotum" panose="020B0600000101010101" pitchFamily="34" charset="-127"/>
              </a:rPr>
              <a:t> ≥</a:t>
            </a:r>
            <a:r>
              <a:rPr lang="en-US" altLang="en-US" i="1" dirty="0">
                <a:latin typeface="Arial" panose="020B0604020202020204" pitchFamily="34" charset="0"/>
              </a:rPr>
              <a:t> </a:t>
            </a:r>
            <a:r>
              <a:rPr lang="en-US" altLang="en-US" dirty="0">
                <a:latin typeface="Arial" panose="020B0604020202020204" pitchFamily="34" charset="0"/>
              </a:rPr>
              <a:t>0 is a threshold. When </a:t>
            </a:r>
            <a:r>
              <a:rPr lang="el-GR" altLang="en-US" dirty="0">
                <a:latin typeface="Arial" panose="020B0604020202020204" pitchFamily="34" charset="0"/>
                <a:ea typeface="Dotum" panose="020B0600000101010101" pitchFamily="34" charset="-127"/>
              </a:rPr>
              <a:t>δ</a:t>
            </a:r>
            <a:r>
              <a:rPr lang="en-US" altLang="en-US" dirty="0">
                <a:latin typeface="Arial" panose="020B0604020202020204" pitchFamily="34" charset="0"/>
                <a:ea typeface="Dotum" panose="020B0600000101010101" pitchFamily="34" charset="-127"/>
              </a:rPr>
              <a:t> </a:t>
            </a:r>
            <a:r>
              <a:rPr lang="en-US" altLang="en-US" dirty="0">
                <a:latin typeface="Arial" panose="020B0604020202020204" pitchFamily="34" charset="0"/>
              </a:rPr>
              <a:t>= 0, </a:t>
            </a:r>
            <a:r>
              <a:rPr lang="en-US" altLang="en-US" i="1" dirty="0">
                <a:latin typeface="Arial" panose="020B0604020202020204" pitchFamily="34" charset="0"/>
              </a:rPr>
              <a:t>I </a:t>
            </a:r>
            <a:r>
              <a:rPr lang="en-US" altLang="en-US" i="1" dirty="0">
                <a:latin typeface="Arial" panose="020B0604020202020204" pitchFamily="34" charset="0"/>
                <a:cs typeface="Arial" panose="020B0604020202020204" pitchFamily="34" charset="0"/>
              </a:rPr>
              <a:t>x </a:t>
            </a:r>
            <a:r>
              <a:rPr lang="en-US" altLang="en-US" i="1" dirty="0">
                <a:latin typeface="Arial" panose="020B0604020202020204" pitchFamily="34" charset="0"/>
              </a:rPr>
              <a:t>J </a:t>
            </a:r>
            <a:r>
              <a:rPr lang="en-US" altLang="en-US" dirty="0">
                <a:latin typeface="Arial" panose="020B0604020202020204" pitchFamily="34" charset="0"/>
              </a:rPr>
              <a:t>is a perfect bi-cluster with coherent values. By setting </a:t>
            </a:r>
            <a:r>
              <a:rPr lang="el-GR" altLang="en-US" dirty="0">
                <a:latin typeface="Arial" panose="020B0604020202020204" pitchFamily="34" charset="0"/>
                <a:ea typeface="Dotum" panose="020B0600000101010101" pitchFamily="34" charset="-127"/>
              </a:rPr>
              <a:t>δ</a:t>
            </a:r>
            <a:r>
              <a:rPr lang="en-US" altLang="en-US" i="1" dirty="0">
                <a:latin typeface="Arial" panose="020B0604020202020204" pitchFamily="34" charset="0"/>
              </a:rPr>
              <a:t> &gt; </a:t>
            </a:r>
            <a:r>
              <a:rPr lang="en-US" altLang="en-US" dirty="0">
                <a:latin typeface="Arial" panose="020B0604020202020204" pitchFamily="34" charset="0"/>
              </a:rPr>
              <a:t>0, a user can specify the tolerance of average noise per element against a perfect bi-cluster</a:t>
            </a:r>
          </a:p>
          <a:p>
            <a:pPr>
              <a:lnSpc>
                <a:spcPct val="120000"/>
              </a:lnSpc>
            </a:pPr>
            <a:r>
              <a:rPr lang="en-US" altLang="en-US" sz="3200" dirty="0">
                <a:latin typeface="Arial" panose="020B0604020202020204" pitchFamily="34" charset="0"/>
              </a:rPr>
              <a:t>residue(</a:t>
            </a:r>
            <a:r>
              <a:rPr lang="en-US" altLang="en-US" sz="3200" i="1" dirty="0" err="1">
                <a:latin typeface="Arial" panose="020B0604020202020204" pitchFamily="34" charset="0"/>
              </a:rPr>
              <a:t>e</a:t>
            </a:r>
            <a:r>
              <a:rPr lang="en-US" altLang="en-US" sz="3200" i="1" baseline="-25000" dirty="0" err="1">
                <a:latin typeface="Arial" panose="020B0604020202020204" pitchFamily="34" charset="0"/>
              </a:rPr>
              <a:t>ij</a:t>
            </a:r>
            <a:r>
              <a:rPr lang="en-US" altLang="en-US" sz="3200" dirty="0">
                <a:latin typeface="Arial" panose="020B0604020202020204" pitchFamily="34" charset="0"/>
              </a:rPr>
              <a:t>) = </a:t>
            </a:r>
            <a:r>
              <a:rPr lang="en-US" altLang="en-US" sz="3200" i="1" dirty="0" err="1">
                <a:latin typeface="Arial" panose="020B0604020202020204" pitchFamily="34" charset="0"/>
              </a:rPr>
              <a:t>e</a:t>
            </a:r>
            <a:r>
              <a:rPr lang="en-US" altLang="en-US" sz="3200" i="1" baseline="-25000" dirty="0" err="1">
                <a:latin typeface="Arial" panose="020B0604020202020204" pitchFamily="34" charset="0"/>
              </a:rPr>
              <a:t>ij</a:t>
            </a:r>
            <a:r>
              <a:rPr lang="en-US" altLang="en-US" sz="3200" i="1" dirty="0">
                <a:latin typeface="Arial" panose="020B0604020202020204" pitchFamily="34" charset="0"/>
              </a:rPr>
              <a:t> </a:t>
            </a:r>
            <a:r>
              <a:rPr lang="en-US" altLang="en-US" sz="3200" i="1" dirty="0">
                <a:latin typeface="Arial" panose="020B0604020202020204" pitchFamily="34" charset="0"/>
                <a:cs typeface="Arial" panose="020B0604020202020204" pitchFamily="34" charset="0"/>
              </a:rPr>
              <a:t>− </a:t>
            </a:r>
            <a:r>
              <a:rPr lang="en-US" altLang="en-US" sz="3200" i="1" dirty="0" err="1">
                <a:latin typeface="Arial" panose="020B0604020202020204" pitchFamily="34" charset="0"/>
              </a:rPr>
              <a:t>e</a:t>
            </a:r>
            <a:r>
              <a:rPr lang="en-US" altLang="en-US" sz="3200" i="1" baseline="-25000" dirty="0" err="1">
                <a:latin typeface="Arial" panose="020B0604020202020204" pitchFamily="34" charset="0"/>
              </a:rPr>
              <a:t>iJ</a:t>
            </a:r>
            <a:r>
              <a:rPr lang="en-US" altLang="en-US" sz="3200" i="1" dirty="0">
                <a:latin typeface="Arial" panose="020B0604020202020204" pitchFamily="34" charset="0"/>
              </a:rPr>
              <a:t> </a:t>
            </a:r>
            <a:r>
              <a:rPr lang="en-US" altLang="en-US" sz="3200" i="1" dirty="0">
                <a:latin typeface="Arial" panose="020B0604020202020204" pitchFamily="34" charset="0"/>
                <a:cs typeface="Arial" panose="020B0604020202020204" pitchFamily="34" charset="0"/>
              </a:rPr>
              <a:t>−</a:t>
            </a:r>
            <a:r>
              <a:rPr lang="en-US" altLang="en-US" sz="3200" i="1" dirty="0">
                <a:latin typeface="Arial" panose="020B0604020202020204" pitchFamily="34" charset="0"/>
              </a:rPr>
              <a:t> </a:t>
            </a:r>
            <a:r>
              <a:rPr lang="en-US" altLang="en-US" sz="3200" i="1" dirty="0" err="1">
                <a:latin typeface="Arial" panose="020B0604020202020204" pitchFamily="34" charset="0"/>
              </a:rPr>
              <a:t>e</a:t>
            </a:r>
            <a:r>
              <a:rPr lang="en-US" altLang="en-US" sz="3200" i="1" baseline="-25000" dirty="0" err="1">
                <a:latin typeface="Arial" panose="020B0604020202020204" pitchFamily="34" charset="0"/>
              </a:rPr>
              <a:t>Ij</a:t>
            </a:r>
            <a:r>
              <a:rPr lang="en-US" altLang="en-US" sz="3200" i="1" dirty="0">
                <a:latin typeface="Arial" panose="020B0604020202020204" pitchFamily="34" charset="0"/>
              </a:rPr>
              <a:t> </a:t>
            </a:r>
            <a:r>
              <a:rPr lang="en-US" altLang="en-US" sz="3200" dirty="0">
                <a:latin typeface="Arial" panose="020B0604020202020204" pitchFamily="34" charset="0"/>
              </a:rPr>
              <a:t>+ </a:t>
            </a:r>
            <a:r>
              <a:rPr lang="en-US" altLang="en-US" sz="3200" i="1" dirty="0" err="1">
                <a:latin typeface="Arial" panose="020B0604020202020204" pitchFamily="34" charset="0"/>
              </a:rPr>
              <a:t>e</a:t>
            </a:r>
            <a:r>
              <a:rPr lang="en-US" altLang="en-US" sz="3200" i="1" baseline="-25000" dirty="0" err="1">
                <a:latin typeface="Arial" panose="020B0604020202020204" pitchFamily="34" charset="0"/>
              </a:rPr>
              <a:t>IJ</a:t>
            </a:r>
            <a:endParaRPr lang="en-US" sz="4000" dirty="0"/>
          </a:p>
        </p:txBody>
      </p:sp>
      <p:sp>
        <p:nvSpPr>
          <p:cNvPr id="4" name="Slide Number Placeholder 3">
            <a:extLst>
              <a:ext uri="{FF2B5EF4-FFF2-40B4-BE49-F238E27FC236}">
                <a16:creationId xmlns:a16="http://schemas.microsoft.com/office/drawing/2014/main" id="{38092237-8BAF-9A1B-2B4A-A40AC908F839}"/>
              </a:ext>
            </a:extLst>
          </p:cNvPr>
          <p:cNvSpPr>
            <a:spLocks noGrp="1"/>
          </p:cNvSpPr>
          <p:nvPr>
            <p:ph type="sldNum" sz="quarter" idx="12"/>
          </p:nvPr>
        </p:nvSpPr>
        <p:spPr/>
        <p:txBody>
          <a:bodyPr/>
          <a:lstStyle/>
          <a:p>
            <a:fld id="{3576EC27-B82E-E143-A339-DE4537CE5FC3}" type="slidenum">
              <a:rPr lang="en-US" smtClean="0"/>
              <a:t>35</a:t>
            </a:fld>
            <a:endParaRPr lang="en-US"/>
          </a:p>
        </p:txBody>
      </p:sp>
    </p:spTree>
    <p:extLst>
      <p:ext uri="{BB962C8B-B14F-4D97-AF65-F5344CB8AC3E}">
        <p14:creationId xmlns:p14="http://schemas.microsoft.com/office/powerpoint/2010/main" val="1464305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B410884-1FB0-C848-0823-9300EDBC9992}"/>
              </a:ext>
            </a:extLst>
          </p:cNvPr>
          <p:cNvSpPr>
            <a:spLocks noGrp="1" noChangeArrowheads="1"/>
          </p:cNvSpPr>
          <p:nvPr>
            <p:ph type="title"/>
          </p:nvPr>
        </p:nvSpPr>
        <p:spPr/>
        <p:txBody>
          <a:bodyPr/>
          <a:lstStyle/>
          <a:p>
            <a:r>
              <a:rPr lang="en-US" altLang="en-US" dirty="0"/>
              <a:t>The </a:t>
            </a:r>
            <a:r>
              <a:rPr lang="el-GR" altLang="en-US" dirty="0"/>
              <a:t>δ</a:t>
            </a:r>
            <a:r>
              <a:rPr lang="en-US" altLang="en-US" dirty="0"/>
              <a:t>-Cluster Algorithm</a:t>
            </a:r>
          </a:p>
        </p:txBody>
      </p:sp>
      <mc:AlternateContent xmlns:mc="http://schemas.openxmlformats.org/markup-compatibility/2006" xmlns:a14="http://schemas.microsoft.com/office/drawing/2010/main">
        <mc:Choice Requires="a14">
          <p:sp>
            <p:nvSpPr>
              <p:cNvPr id="57347" name="Rectangle 3">
                <a:extLst>
                  <a:ext uri="{FF2B5EF4-FFF2-40B4-BE49-F238E27FC236}">
                    <a16:creationId xmlns:a16="http://schemas.microsoft.com/office/drawing/2014/main" id="{B4D88F6D-A426-CC44-6223-7D1429C38B0F}"/>
                  </a:ext>
                </a:extLst>
              </p:cNvPr>
              <p:cNvSpPr>
                <a:spLocks noGrp="1" noChangeArrowheads="1"/>
              </p:cNvSpPr>
              <p:nvPr>
                <p:ph idx="1"/>
              </p:nvPr>
            </p:nvSpPr>
            <p:spPr/>
            <p:txBody>
              <a:bodyPr>
                <a:normAutofit fontScale="85000" lnSpcReduction="10000"/>
              </a:bodyPr>
              <a:lstStyle/>
              <a:p>
                <a:r>
                  <a:rPr lang="en-US" altLang="en-US" dirty="0"/>
                  <a:t>Maximal </a:t>
                </a:r>
                <a:r>
                  <a:rPr lang="el-GR" altLang="en-US" dirty="0"/>
                  <a:t>δ</a:t>
                </a:r>
                <a:r>
                  <a:rPr lang="en-US" altLang="en-US" dirty="0"/>
                  <a:t>-bi-cluster is a </a:t>
                </a:r>
                <a:r>
                  <a:rPr lang="el-GR" altLang="en-US" dirty="0"/>
                  <a:t>δ</a:t>
                </a:r>
                <a:r>
                  <a:rPr lang="en-US" altLang="en-US" dirty="0"/>
                  <a:t>-bi-cluster I x J such that there does not exist another </a:t>
                </a:r>
                <a:r>
                  <a:rPr lang="el-GR" altLang="en-US" dirty="0"/>
                  <a:t>δ</a:t>
                </a:r>
                <a:r>
                  <a:rPr lang="en-US" altLang="en-US" dirty="0"/>
                  <a:t>-bi-cluster I′ x J′ which contains I x J</a:t>
                </a:r>
              </a:p>
              <a:p>
                <a:r>
                  <a:rPr lang="en-US" altLang="en-US" dirty="0"/>
                  <a:t>Computing is costly: Use heuristic greedy search to obtain local optimal clusters</a:t>
                </a:r>
              </a:p>
              <a:p>
                <a:r>
                  <a:rPr lang="en-US" altLang="en-US" dirty="0"/>
                  <a:t>Two phase computation: deletion phase and additional phase</a:t>
                </a:r>
              </a:p>
              <a:p>
                <a:r>
                  <a:rPr lang="en-US" altLang="en-US" dirty="0"/>
                  <a:t>Deletion phase: Start from the whole matrix, iteratively remove rows and columns while the mean squared residue of the matrix is over </a:t>
                </a:r>
                <a:r>
                  <a:rPr lang="el-GR" altLang="en-US" dirty="0"/>
                  <a:t>δ</a:t>
                </a:r>
                <a:endParaRPr lang="en-US" altLang="en-US" dirty="0"/>
              </a:p>
              <a:p>
                <a:pPr lvl="1"/>
                <a:r>
                  <a:rPr lang="en-US" altLang="en-US" dirty="0"/>
                  <a:t>At each iteration, for each row/column, compute the mean squared residue: </a:t>
                </a:r>
              </a:p>
              <a:p>
                <a:pPr marL="457200" lvl="1" indent="0">
                  <a:buNone/>
                </a:pPr>
                <a14:m>
                  <m:oMathPara xmlns:m="http://schemas.openxmlformats.org/officeDocument/2006/math">
                    <m:oMathParaPr>
                      <m:jc m:val="centerGroup"/>
                    </m:oMathParaPr>
                    <m:oMath xmlns:m="http://schemas.openxmlformats.org/officeDocument/2006/math">
                      <m:r>
                        <a:rPr lang="en-CA" altLang="en-US" b="0" i="1" smtClean="0">
                          <a:latin typeface="Cambria Math" panose="02040503050406030204" pitchFamily="18" charset="0"/>
                        </a:rPr>
                        <m:t>𝑑</m:t>
                      </m:r>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𝑖</m:t>
                          </m:r>
                        </m:e>
                      </m:d>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
                            <a:rPr lang="en-CA" altLang="en-US" b="0" i="1" smtClean="0">
                              <a:latin typeface="Cambria Math" panose="02040503050406030204" pitchFamily="18" charset="0"/>
                            </a:rPr>
                            <m:t>|</m:t>
                          </m:r>
                          <m:r>
                            <a:rPr lang="en-CA" altLang="en-US" b="0" i="1" smtClean="0">
                              <a:latin typeface="Cambria Math" panose="02040503050406030204" pitchFamily="18" charset="0"/>
                            </a:rPr>
                            <m:t>𝐽</m:t>
                          </m:r>
                          <m:r>
                            <a:rPr lang="en-CA" altLang="en-US" b="0" i="1" smtClean="0">
                              <a:latin typeface="Cambria Math" panose="02040503050406030204" pitchFamily="18" charset="0"/>
                            </a:rPr>
                            <m:t>|</m:t>
                          </m:r>
                        </m:den>
                      </m:f>
                      <m:nary>
                        <m:naryPr>
                          <m:chr m:val="∑"/>
                          <m:supHide m:val="on"/>
                          <m:ctrlPr>
                            <a:rPr lang="en-CA" altLang="en-US" b="0" i="1" smtClean="0">
                              <a:latin typeface="Cambria Math" panose="02040503050406030204" pitchFamily="18" charset="0"/>
                            </a:rPr>
                          </m:ctrlPr>
                        </m:naryPr>
                        <m:sub>
                          <m:r>
                            <m:rPr>
                              <m:brk m:alnAt="7"/>
                            </m:rPr>
                            <a:rPr lang="en-CA" altLang="en-US" b="0" i="1" smtClean="0">
                              <a:latin typeface="Cambria Math" panose="02040503050406030204" pitchFamily="18" charset="0"/>
                            </a:rPr>
                            <m:t>𝑗</m:t>
                          </m:r>
                          <m:r>
                            <a:rPr lang="en-CA" altLang="en-US" b="0" i="1" smtClean="0">
                              <a:latin typeface="Cambria Math" panose="02040503050406030204" pitchFamily="18" charset="0"/>
                            </a:rPr>
                            <m:t>∈</m:t>
                          </m:r>
                          <m:r>
                            <a:rPr lang="en-CA" altLang="en-US" b="0" i="1" smtClean="0">
                              <a:latin typeface="Cambria Math" panose="02040503050406030204" pitchFamily="18" charset="0"/>
                            </a:rPr>
                            <m:t>𝐽</m:t>
                          </m:r>
                        </m:sub>
                        <m:sup/>
                        <m:e>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𝑖𝑗</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𝑖𝐽</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𝐼𝑗</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𝐼𝐽</m:t>
                                      </m:r>
                                    </m:sub>
                                  </m:sSub>
                                </m:e>
                              </m:d>
                            </m:e>
                            <m:sup>
                              <m:r>
                                <a:rPr lang="en-CA" altLang="en-US" b="0" i="1" smtClean="0">
                                  <a:latin typeface="Cambria Math" panose="02040503050406030204" pitchFamily="18" charset="0"/>
                                </a:rPr>
                                <m:t>2</m:t>
                              </m:r>
                            </m:sup>
                          </m:sSup>
                        </m:e>
                      </m:nary>
                    </m:oMath>
                  </m:oMathPara>
                </a14:m>
                <a:endParaRPr lang="en-US" altLang="en-US" dirty="0"/>
              </a:p>
              <a:p>
                <a:pPr marL="457200" lvl="1" indent="0">
                  <a:buNone/>
                </a:pPr>
                <a14:m>
                  <m:oMathPara xmlns:m="http://schemas.openxmlformats.org/officeDocument/2006/math">
                    <m:oMathParaPr>
                      <m:jc m:val="centerGroup"/>
                    </m:oMathParaPr>
                    <m:oMath xmlns:m="http://schemas.openxmlformats.org/officeDocument/2006/math">
                      <m:r>
                        <a:rPr lang="en-CA" altLang="en-US" b="0" i="1" smtClean="0">
                          <a:latin typeface="Cambria Math" panose="02040503050406030204" pitchFamily="18" charset="0"/>
                        </a:rPr>
                        <m:t>𝑑</m:t>
                      </m:r>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𝑗</m:t>
                          </m:r>
                        </m:e>
                      </m:d>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1</m:t>
                          </m:r>
                        </m:num>
                        <m:den>
                          <m:r>
                            <a:rPr lang="en-CA" altLang="en-US" b="0" i="1" smtClean="0">
                              <a:latin typeface="Cambria Math" panose="02040503050406030204" pitchFamily="18" charset="0"/>
                            </a:rPr>
                            <m:t>|</m:t>
                          </m:r>
                          <m:r>
                            <a:rPr lang="en-CA" altLang="en-US" b="0" i="1" smtClean="0">
                              <a:latin typeface="Cambria Math" panose="02040503050406030204" pitchFamily="18" charset="0"/>
                            </a:rPr>
                            <m:t>𝐼</m:t>
                          </m:r>
                          <m:r>
                            <a:rPr lang="en-CA" altLang="en-US" b="0" i="1" smtClean="0">
                              <a:latin typeface="Cambria Math" panose="02040503050406030204" pitchFamily="18" charset="0"/>
                            </a:rPr>
                            <m:t>|</m:t>
                          </m:r>
                        </m:den>
                      </m:f>
                      <m:nary>
                        <m:naryPr>
                          <m:chr m:val="∑"/>
                          <m:supHide m:val="on"/>
                          <m:ctrlPr>
                            <a:rPr lang="en-CA" altLang="en-US" b="0" i="1" smtClean="0">
                              <a:latin typeface="Cambria Math" panose="02040503050406030204" pitchFamily="18" charset="0"/>
                            </a:rPr>
                          </m:ctrlPr>
                        </m:naryPr>
                        <m:sub>
                          <m:r>
                            <m:rPr>
                              <m:brk m:alnAt="7"/>
                            </m:rPr>
                            <a:rPr lang="en-CA" altLang="en-US" b="0" i="1" smtClean="0">
                              <a:latin typeface="Cambria Math" panose="02040503050406030204" pitchFamily="18" charset="0"/>
                            </a:rPr>
                            <m:t>𝑖</m:t>
                          </m:r>
                          <m:r>
                            <a:rPr lang="en-CA" altLang="en-US" b="0" i="1" smtClean="0">
                              <a:latin typeface="Cambria Math" panose="02040503050406030204" pitchFamily="18" charset="0"/>
                            </a:rPr>
                            <m:t>∈</m:t>
                          </m:r>
                          <m:r>
                            <a:rPr lang="en-CA" altLang="en-US" b="0" i="1" smtClean="0">
                              <a:latin typeface="Cambria Math" panose="02040503050406030204" pitchFamily="18" charset="0"/>
                            </a:rPr>
                            <m:t>𝐼</m:t>
                          </m:r>
                        </m:sub>
                        <m:sup/>
                        <m:e>
                          <m:sSup>
                            <m:sSupPr>
                              <m:ctrlPr>
                                <a:rPr lang="en-CA" altLang="en-US" b="0" i="1" smtClean="0">
                                  <a:latin typeface="Cambria Math" panose="02040503050406030204" pitchFamily="18" charset="0"/>
                                </a:rPr>
                              </m:ctrlPr>
                            </m:sSupPr>
                            <m:e>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𝑖𝑗</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𝑖𝐽</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𝐼𝑗</m:t>
                                      </m:r>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r>
                                        <a:rPr lang="en-CA" altLang="en-US" b="0" i="1" smtClean="0">
                                          <a:latin typeface="Cambria Math" panose="02040503050406030204" pitchFamily="18" charset="0"/>
                                        </a:rPr>
                                        <m:t>𝐼𝐽</m:t>
                                      </m:r>
                                    </m:sub>
                                  </m:sSub>
                                </m:e>
                              </m:d>
                            </m:e>
                            <m:sup>
                              <m:r>
                                <a:rPr lang="en-CA" altLang="en-US" b="0" i="1" smtClean="0">
                                  <a:latin typeface="Cambria Math" panose="02040503050406030204" pitchFamily="18" charset="0"/>
                                </a:rPr>
                                <m:t>2</m:t>
                              </m:r>
                            </m:sup>
                          </m:sSup>
                        </m:e>
                      </m:nary>
                    </m:oMath>
                  </m:oMathPara>
                </a14:m>
                <a:endParaRPr lang="en-US" altLang="en-US" dirty="0"/>
              </a:p>
              <a:p>
                <a:pPr lvl="1"/>
                <a:r>
                  <a:rPr lang="en-US" altLang="en-US" dirty="0"/>
                  <a:t>Remove the row or column of the largest mean squared residue</a:t>
                </a:r>
              </a:p>
            </p:txBody>
          </p:sp>
        </mc:Choice>
        <mc:Fallback xmlns="">
          <p:sp>
            <p:nvSpPr>
              <p:cNvPr id="57347" name="Rectangle 3">
                <a:extLst>
                  <a:ext uri="{FF2B5EF4-FFF2-40B4-BE49-F238E27FC236}">
                    <a16:creationId xmlns:a16="http://schemas.microsoft.com/office/drawing/2014/main" id="{B4D88F6D-A426-CC44-6223-7D1429C38B0F}"/>
                  </a:ext>
                </a:extLst>
              </p:cNvPr>
              <p:cNvSpPr>
                <a:spLocks noGrp="1" noRot="1" noChangeAspect="1" noMove="1" noResize="1" noEditPoints="1" noAdjustHandles="1" noChangeArrowheads="1" noChangeShapeType="1" noTextEdit="1"/>
              </p:cNvSpPr>
              <p:nvPr>
                <p:ph idx="1"/>
              </p:nvPr>
            </p:nvSpPr>
            <p:spPr>
              <a:blipFill>
                <a:blip r:embed="rId3"/>
                <a:stretch>
                  <a:fillRect l="-844" t="-2616" b="-24128"/>
                </a:stretch>
              </a:blipFill>
            </p:spPr>
            <p:txBody>
              <a:bodyPr/>
              <a:lstStyle/>
              <a:p>
                <a:r>
                  <a:rPr lang="en-US">
                    <a:noFill/>
                  </a:rPr>
                  <a:t> </a:t>
                </a:r>
              </a:p>
            </p:txBody>
          </p:sp>
        </mc:Fallback>
      </mc:AlternateContent>
      <p:sp>
        <p:nvSpPr>
          <p:cNvPr id="57348" name="Slide Number Placeholder 1">
            <a:extLst>
              <a:ext uri="{FF2B5EF4-FFF2-40B4-BE49-F238E27FC236}">
                <a16:creationId xmlns:a16="http://schemas.microsoft.com/office/drawing/2014/main" id="{478BD8D5-6B12-CF80-AA79-EE79519B79A5}"/>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16A877B0-00A8-8046-B11C-841AB02D20C7}" type="slidenum">
              <a:rPr lang="en-US" altLang="en-US" sz="1200" b="1">
                <a:latin typeface="Arial" panose="020B0604020202020204" pitchFamily="34" charset="0"/>
              </a:rPr>
              <a:pPr algn="r" eaLnBrk="1" hangingPunct="1">
                <a:spcBef>
                  <a:spcPct val="0"/>
                </a:spcBef>
                <a:buClrTx/>
                <a:buSzTx/>
                <a:buFontTx/>
                <a:buNone/>
              </a:pPr>
              <a:t>36</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2906F693-569C-FA0A-4DEC-217EA197A23D}"/>
              </a:ext>
            </a:extLst>
          </p:cNvPr>
          <p:cNvSpPr>
            <a:spLocks noGrp="1"/>
          </p:cNvSpPr>
          <p:nvPr>
            <p:ph type="sldNum" sz="quarter" idx="12"/>
          </p:nvPr>
        </p:nvSpPr>
        <p:spPr/>
        <p:txBody>
          <a:bodyPr/>
          <a:lstStyle/>
          <a:p>
            <a:fld id="{3576EC27-B82E-E143-A339-DE4537CE5FC3}"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7A90C-4A40-CC4A-278A-421F149D9A7F}"/>
              </a:ext>
            </a:extLst>
          </p:cNvPr>
          <p:cNvSpPr>
            <a:spLocks noGrp="1"/>
          </p:cNvSpPr>
          <p:nvPr>
            <p:ph type="title"/>
          </p:nvPr>
        </p:nvSpPr>
        <p:spPr/>
        <p:txBody>
          <a:bodyPr/>
          <a:lstStyle/>
          <a:p>
            <a:r>
              <a:rPr lang="en-US" altLang="en-US" dirty="0"/>
              <a:t>The </a:t>
            </a:r>
            <a:r>
              <a:rPr lang="el-GR" altLang="en-US" dirty="0"/>
              <a:t>δ</a:t>
            </a:r>
            <a:r>
              <a:rPr lang="en-US" altLang="en-US" dirty="0"/>
              <a:t>-Cluster Algorithm</a:t>
            </a:r>
            <a:endParaRPr lang="en-US" dirty="0"/>
          </a:p>
        </p:txBody>
      </p:sp>
      <p:sp>
        <p:nvSpPr>
          <p:cNvPr id="3" name="Content Placeholder 2">
            <a:extLst>
              <a:ext uri="{FF2B5EF4-FFF2-40B4-BE49-F238E27FC236}">
                <a16:creationId xmlns:a16="http://schemas.microsoft.com/office/drawing/2014/main" id="{400A8166-027C-5487-6916-90AAFBD13433}"/>
              </a:ext>
            </a:extLst>
          </p:cNvPr>
          <p:cNvSpPr>
            <a:spLocks noGrp="1"/>
          </p:cNvSpPr>
          <p:nvPr>
            <p:ph idx="1"/>
          </p:nvPr>
        </p:nvSpPr>
        <p:spPr/>
        <p:txBody>
          <a:bodyPr/>
          <a:lstStyle/>
          <a:p>
            <a:r>
              <a:rPr lang="en-US" altLang="en-US" dirty="0"/>
              <a:t>Addition phase: </a:t>
            </a:r>
          </a:p>
          <a:p>
            <a:pPr lvl="1"/>
            <a:r>
              <a:rPr lang="en-US" altLang="en-US" dirty="0"/>
              <a:t>Expand iteratively the </a:t>
            </a:r>
            <a:r>
              <a:rPr lang="el-GR" altLang="en-US" dirty="0"/>
              <a:t>δ</a:t>
            </a:r>
            <a:r>
              <a:rPr lang="en-US" altLang="en-US" dirty="0"/>
              <a:t>-bi-cluster I x J obtained in the deletion phase as long as the </a:t>
            </a:r>
            <a:r>
              <a:rPr lang="el-GR" altLang="en-US" dirty="0"/>
              <a:t>δ</a:t>
            </a:r>
            <a:r>
              <a:rPr lang="en-US" altLang="en-US" dirty="0"/>
              <a:t>-bi-cluster requirement is maintained</a:t>
            </a:r>
          </a:p>
          <a:p>
            <a:pPr lvl="1"/>
            <a:r>
              <a:rPr lang="en-US" altLang="en-US" dirty="0"/>
              <a:t>Consider all the rows/columns not involved in the current bi-cluster I x J by calculating their mean squared residues</a:t>
            </a:r>
          </a:p>
          <a:p>
            <a:pPr lvl="1"/>
            <a:r>
              <a:rPr lang="en-US" altLang="en-US" dirty="0"/>
              <a:t>A row/column of the smallest mean squared residue is added into the current </a:t>
            </a:r>
            <a:r>
              <a:rPr lang="el-GR" altLang="en-US" dirty="0"/>
              <a:t>δ</a:t>
            </a:r>
            <a:r>
              <a:rPr lang="en-US" altLang="en-US" dirty="0"/>
              <a:t>-bi-cluster</a:t>
            </a:r>
          </a:p>
          <a:p>
            <a:r>
              <a:rPr lang="en-US" altLang="en-US" dirty="0"/>
              <a:t>It finds only one </a:t>
            </a:r>
            <a:r>
              <a:rPr lang="el-GR" altLang="en-US" dirty="0"/>
              <a:t>δ</a:t>
            </a:r>
            <a:r>
              <a:rPr lang="en-US" altLang="en-US" dirty="0"/>
              <a:t>-bi-cluster, thus needs to run multiple times: replacing the elements in the output bi-cluster by random numbers </a:t>
            </a:r>
          </a:p>
          <a:p>
            <a:endParaRPr lang="en-US" dirty="0"/>
          </a:p>
        </p:txBody>
      </p:sp>
      <p:sp>
        <p:nvSpPr>
          <p:cNvPr id="4" name="Slide Number Placeholder 3">
            <a:extLst>
              <a:ext uri="{FF2B5EF4-FFF2-40B4-BE49-F238E27FC236}">
                <a16:creationId xmlns:a16="http://schemas.microsoft.com/office/drawing/2014/main" id="{EEF4237C-BD54-E66A-C721-3A662FFECE17}"/>
              </a:ext>
            </a:extLst>
          </p:cNvPr>
          <p:cNvSpPr>
            <a:spLocks noGrp="1"/>
          </p:cNvSpPr>
          <p:nvPr>
            <p:ph type="sldNum" sz="quarter" idx="12"/>
          </p:nvPr>
        </p:nvSpPr>
        <p:spPr/>
        <p:txBody>
          <a:bodyPr/>
          <a:lstStyle/>
          <a:p>
            <a:fld id="{3576EC27-B82E-E143-A339-DE4537CE5FC3}" type="slidenum">
              <a:rPr lang="en-US" smtClean="0"/>
              <a:t>37</a:t>
            </a:fld>
            <a:endParaRPr lang="en-US"/>
          </a:p>
        </p:txBody>
      </p:sp>
    </p:spTree>
    <p:extLst>
      <p:ext uri="{BB962C8B-B14F-4D97-AF65-F5344CB8AC3E}">
        <p14:creationId xmlns:p14="http://schemas.microsoft.com/office/powerpoint/2010/main" val="149371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00DE5AA-FFDE-EEB1-D873-8F0A64131339}"/>
              </a:ext>
            </a:extLst>
          </p:cNvPr>
          <p:cNvSpPr>
            <a:spLocks noGrp="1" noChangeArrowheads="1"/>
          </p:cNvSpPr>
          <p:nvPr>
            <p:ph type="title"/>
          </p:nvPr>
        </p:nvSpPr>
        <p:spPr/>
        <p:txBody>
          <a:bodyPr/>
          <a:lstStyle/>
          <a:p>
            <a:r>
              <a:rPr lang="el-GR" altLang="en-US" dirty="0"/>
              <a:t>δ</a:t>
            </a:r>
            <a:r>
              <a:rPr lang="en-US" altLang="en-US" dirty="0"/>
              <a:t>-</a:t>
            </a:r>
            <a:r>
              <a:rPr lang="en-US" altLang="en-US" dirty="0" err="1"/>
              <a:t>pCluster</a:t>
            </a:r>
            <a:r>
              <a:rPr lang="en-US" altLang="en-US" dirty="0"/>
              <a:t> </a:t>
            </a:r>
          </a:p>
        </p:txBody>
      </p:sp>
      <mc:AlternateContent xmlns:mc="http://schemas.openxmlformats.org/markup-compatibility/2006" xmlns:a14="http://schemas.microsoft.com/office/drawing/2010/main">
        <mc:Choice Requires="a14">
          <p:sp>
            <p:nvSpPr>
              <p:cNvPr id="58371" name="Rectangle 3">
                <a:extLst>
                  <a:ext uri="{FF2B5EF4-FFF2-40B4-BE49-F238E27FC236}">
                    <a16:creationId xmlns:a16="http://schemas.microsoft.com/office/drawing/2014/main" id="{5C8AFD6B-3F85-5123-93C8-092D6B5F7E80}"/>
                  </a:ext>
                </a:extLst>
              </p:cNvPr>
              <p:cNvSpPr>
                <a:spLocks noGrp="1" noChangeArrowheads="1"/>
              </p:cNvSpPr>
              <p:nvPr>
                <p:ph idx="1"/>
              </p:nvPr>
            </p:nvSpPr>
            <p:spPr/>
            <p:txBody>
              <a:bodyPr>
                <a:normAutofit/>
              </a:bodyPr>
              <a:lstStyle/>
              <a:p>
                <a:r>
                  <a:rPr lang="en-US" altLang="en-US" dirty="0"/>
                  <a:t>Enumerating all bi-clusters (</a:t>
                </a:r>
                <a:r>
                  <a:rPr lang="el-GR" altLang="en-US" dirty="0"/>
                  <a:t>δ</a:t>
                </a:r>
                <a:r>
                  <a:rPr lang="en-US" altLang="en-US" dirty="0"/>
                  <a:t>-</a:t>
                </a:r>
                <a:r>
                  <a:rPr lang="en-US" altLang="en-US" dirty="0" err="1"/>
                  <a:t>pClusters</a:t>
                </a:r>
                <a:r>
                  <a:rPr lang="en-US" altLang="en-US" dirty="0"/>
                  <a:t>) [H. Wang, et al., Clustering by pattern similarity in large data sets. SIGMOD’02]</a:t>
                </a:r>
              </a:p>
              <a:p>
                <a:r>
                  <a:rPr lang="en-US" altLang="en-US" dirty="0"/>
                  <a:t>Since a submatrix I x J is a bi-cluster with (perfect) coherent values </a:t>
                </a:r>
                <a:r>
                  <a:rPr lang="en-US" altLang="en-US" dirty="0" err="1"/>
                  <a:t>iff</a:t>
                </a:r>
                <a:r>
                  <a:rPr lang="en-US" altLang="en-US" dirty="0"/>
                  <a:t> ei1j1 − ei2j1 = ei1j2 − ei2j2. For any 2 x 2 submatrix of I x J, define p-score</a:t>
                </a:r>
              </a:p>
              <a:p>
                <a:pPr marL="0" indent="0">
                  <a:buNone/>
                </a:pPr>
                <a14:m>
                  <m:oMathPara xmlns:m="http://schemas.openxmlformats.org/officeDocument/2006/math">
                    <m:oMathParaPr>
                      <m:jc m:val="centerGroup"/>
                    </m:oMathParaPr>
                    <m:oMath xmlns:m="http://schemas.openxmlformats.org/officeDocument/2006/math">
                      <m:r>
                        <a:rPr lang="en-CA" altLang="en-US" b="0" i="1" smtClean="0">
                          <a:latin typeface="Cambria Math" panose="02040503050406030204" pitchFamily="18" charset="0"/>
                        </a:rPr>
                        <m:t>𝑝</m:t>
                      </m:r>
                      <m:r>
                        <a:rPr lang="en-CA" altLang="en-US" b="0" i="1" smtClean="0">
                          <a:latin typeface="Cambria Math" panose="02040503050406030204" pitchFamily="18" charset="0"/>
                        </a:rPr>
                        <m:t>−</m:t>
                      </m:r>
                      <m:r>
                        <a:rPr lang="en-CA" altLang="en-US" b="0" i="1" smtClean="0">
                          <a:latin typeface="Cambria Math" panose="02040503050406030204" pitchFamily="18" charset="0"/>
                        </a:rPr>
                        <m:t>𝑠𝑐𝑜𝑟𝑒</m:t>
                      </m:r>
                      <m:d>
                        <m:dPr>
                          <m:ctrlPr>
                            <a:rPr lang="en-CA" altLang="en-US" b="0" i="1" smtClean="0">
                              <a:latin typeface="Cambria Math" panose="02040503050406030204" pitchFamily="18" charset="0"/>
                            </a:rPr>
                          </m:ctrlPr>
                        </m:dPr>
                        <m:e>
                          <m:m>
                            <m:mPr>
                              <m:mcs>
                                <m:mc>
                                  <m:mcPr>
                                    <m:count m:val="2"/>
                                    <m:mcJc m:val="center"/>
                                  </m:mcPr>
                                </m:mc>
                              </m:mcs>
                              <m:ctrlPr>
                                <a:rPr lang="en-CA" altLang="en-US" b="0" i="1" smtClean="0">
                                  <a:latin typeface="Cambria Math" panose="02040503050406030204" pitchFamily="18" charset="0"/>
                                </a:rPr>
                              </m:ctrlPr>
                            </m:mPr>
                            <m:mr>
                              <m:e>
                                <m:sSub>
                                  <m:sSubPr>
                                    <m:ctrlPr>
                                      <a:rPr lang="en-CA" altLang="en-US" b="0" i="1" smtClean="0">
                                        <a:latin typeface="Cambria Math" panose="02040503050406030204" pitchFamily="18" charset="0"/>
                                      </a:rPr>
                                    </m:ctrlPr>
                                  </m:sSubPr>
                                  <m:e>
                                    <m:r>
                                      <m:rPr>
                                        <m:brk m:alnAt="7"/>
                                      </m:rPr>
                                      <a:rPr lang="en-CA" altLang="en-US" b="0" i="1" smtClean="0">
                                        <a:latin typeface="Cambria Math" panose="02040503050406030204" pitchFamily="18" charset="0"/>
                                      </a:rPr>
                                      <m:t>𝑒</m:t>
                                    </m:r>
                                  </m:e>
                                  <m:sub>
                                    <m:sSub>
                                      <m:sSubPr>
                                        <m:ctrlPr>
                                          <a:rPr lang="en-CA" altLang="en-US" b="0" i="1" smtClean="0">
                                            <a:latin typeface="Cambria Math" panose="02040503050406030204" pitchFamily="18" charset="0"/>
                                          </a:rPr>
                                        </m:ctrlPr>
                                      </m:sSubPr>
                                      <m:e>
                                        <m:r>
                                          <m:rPr>
                                            <m:brk m:alnAt="7"/>
                                          </m:rPr>
                                          <a:rPr lang="en-CA" altLang="en-US" b="0" i="1" smtClean="0">
                                            <a:latin typeface="Cambria Math" panose="02040503050406030204" pitchFamily="18" charset="0"/>
                                          </a:rPr>
                                          <m:t>𝑖</m:t>
                                        </m:r>
                                      </m:e>
                                      <m:sub>
                                        <m:r>
                                          <m:rPr>
                                            <m:brk m:alnAt="7"/>
                                          </m:rPr>
                                          <a:rPr lang="en-CA" altLang="en-US" b="0" i="1" smtClean="0">
                                            <a:latin typeface="Cambria Math" panose="02040503050406030204" pitchFamily="18" charset="0"/>
                                          </a:rPr>
                                          <m:t>1</m:t>
                                        </m:r>
                                      </m:sub>
                                    </m:sSub>
                                    <m:sSub>
                                      <m:sSubPr>
                                        <m:ctrlPr>
                                          <a:rPr lang="en-CA" altLang="en-US" b="0" i="1" smtClean="0">
                                            <a:latin typeface="Cambria Math" panose="02040503050406030204" pitchFamily="18" charset="0"/>
                                          </a:rPr>
                                        </m:ctrlPr>
                                      </m:sSubPr>
                                      <m:e>
                                        <m:r>
                                          <m:rPr>
                                            <m:brk m:alnAt="7"/>
                                          </m:rPr>
                                          <a:rPr lang="en-CA" altLang="en-US" b="0" i="1" smtClean="0">
                                            <a:latin typeface="Cambria Math" panose="02040503050406030204" pitchFamily="18" charset="0"/>
                                          </a:rPr>
                                          <m:t>𝑗</m:t>
                                        </m:r>
                                      </m:e>
                                      <m:sub>
                                        <m:r>
                                          <m:rPr>
                                            <m:brk m:alnAt="7"/>
                                          </m:rPr>
                                          <a:rPr lang="en-CA" altLang="en-US" b="0" i="1" smtClean="0">
                                            <a:latin typeface="Cambria Math" panose="02040503050406030204" pitchFamily="18" charset="0"/>
                                          </a:rPr>
                                          <m:t>1</m:t>
                                        </m:r>
                                      </m:sub>
                                    </m:sSub>
                                  </m:sub>
                                </m:sSub>
                              </m:e>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𝑖</m:t>
                                        </m:r>
                                      </m:e>
                                      <m:sub>
                                        <m:r>
                                          <a:rPr lang="en-CA" altLang="en-US" b="0" i="1" smtClean="0">
                                            <a:latin typeface="Cambria Math" panose="02040503050406030204" pitchFamily="18" charset="0"/>
                                          </a:rPr>
                                          <m:t>1</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𝑗</m:t>
                                        </m:r>
                                      </m:e>
                                      <m:sub>
                                        <m:r>
                                          <a:rPr lang="en-CA" altLang="en-US" b="0" i="1" smtClean="0">
                                            <a:latin typeface="Cambria Math" panose="02040503050406030204" pitchFamily="18" charset="0"/>
                                          </a:rPr>
                                          <m:t>2</m:t>
                                        </m:r>
                                      </m:sub>
                                    </m:sSub>
                                  </m:sub>
                                </m:sSub>
                              </m:e>
                            </m:mr>
                            <m:m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𝑖</m:t>
                                        </m:r>
                                      </m:e>
                                      <m:sub>
                                        <m:r>
                                          <a:rPr lang="en-CA" altLang="en-US" b="0" i="1" smtClean="0">
                                            <a:latin typeface="Cambria Math" panose="02040503050406030204" pitchFamily="18" charset="0"/>
                                          </a:rPr>
                                          <m:t>2</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𝑗</m:t>
                                        </m:r>
                                      </m:e>
                                      <m:sub>
                                        <m:r>
                                          <a:rPr lang="en-CA" altLang="en-US" b="0" i="1" smtClean="0">
                                            <a:latin typeface="Cambria Math" panose="02040503050406030204" pitchFamily="18" charset="0"/>
                                          </a:rPr>
                                          <m:t>1</m:t>
                                        </m:r>
                                      </m:sub>
                                    </m:sSub>
                                  </m:sub>
                                </m:sSub>
                              </m:e>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𝑖</m:t>
                                        </m:r>
                                      </m:e>
                                      <m:sub>
                                        <m:r>
                                          <a:rPr lang="en-CA" altLang="en-US" b="0" i="1" smtClean="0">
                                            <a:latin typeface="Cambria Math" panose="02040503050406030204" pitchFamily="18" charset="0"/>
                                          </a:rPr>
                                          <m:t>2</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𝑗</m:t>
                                        </m:r>
                                      </m:e>
                                      <m:sub>
                                        <m:r>
                                          <a:rPr lang="en-CA" altLang="en-US" b="0" i="1" smtClean="0">
                                            <a:latin typeface="Cambria Math" panose="02040503050406030204" pitchFamily="18" charset="0"/>
                                          </a:rPr>
                                          <m:t>2</m:t>
                                        </m:r>
                                      </m:sub>
                                    </m:sSub>
                                  </m:sub>
                                </m:sSub>
                              </m:e>
                            </m:mr>
                          </m:m>
                        </m:e>
                      </m:d>
                      <m:r>
                        <a:rPr lang="en-CA" altLang="en-US" b="0" i="1" smtClean="0">
                          <a:latin typeface="Cambria Math" panose="02040503050406030204" pitchFamily="18" charset="0"/>
                        </a:rPr>
                        <m:t>=</m:t>
                      </m:r>
                      <m:d>
                        <m:dPr>
                          <m:begChr m:val="|"/>
                          <m:endChr m:val="|"/>
                          <m:ctrlPr>
                            <a:rPr lang="en-CA" altLang="en-US" b="0" i="1" smtClean="0">
                              <a:latin typeface="Cambria Math" panose="02040503050406030204" pitchFamily="18" charset="0"/>
                            </a:rPr>
                          </m:ctrlPr>
                        </m:dPr>
                        <m:e>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𝑖</m:t>
                                      </m:r>
                                    </m:e>
                                    <m:sub>
                                      <m:r>
                                        <a:rPr lang="en-CA" altLang="en-US" b="0" i="1" smtClean="0">
                                          <a:latin typeface="Cambria Math" panose="02040503050406030204" pitchFamily="18" charset="0"/>
                                        </a:rPr>
                                        <m:t>1</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𝑗</m:t>
                                      </m:r>
                                    </m:e>
                                    <m:sub>
                                      <m:r>
                                        <a:rPr lang="en-CA" altLang="en-US" b="0" i="1" smtClean="0">
                                          <a:latin typeface="Cambria Math" panose="02040503050406030204" pitchFamily="18" charset="0"/>
                                        </a:rPr>
                                        <m:t>1</m:t>
                                      </m:r>
                                    </m:sub>
                                  </m:sSub>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𝑖</m:t>
                                      </m:r>
                                    </m:e>
                                    <m:sub>
                                      <m:r>
                                        <a:rPr lang="en-CA" altLang="en-US" b="0" i="1" smtClean="0">
                                          <a:latin typeface="Cambria Math" panose="02040503050406030204" pitchFamily="18" charset="0"/>
                                        </a:rPr>
                                        <m:t>2</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𝑗</m:t>
                                      </m:r>
                                    </m:e>
                                    <m:sub>
                                      <m:r>
                                        <a:rPr lang="en-CA" altLang="en-US" b="0" i="1" smtClean="0">
                                          <a:latin typeface="Cambria Math" panose="02040503050406030204" pitchFamily="18" charset="0"/>
                                        </a:rPr>
                                        <m:t>1</m:t>
                                      </m:r>
                                    </m:sub>
                                  </m:sSub>
                                </m:sub>
                              </m:sSub>
                            </m:e>
                          </m:d>
                          <m:r>
                            <a:rPr lang="en-CA" altLang="en-US" b="0" i="1" smtClean="0">
                              <a:latin typeface="Cambria Math" panose="02040503050406030204" pitchFamily="18" charset="0"/>
                            </a:rPr>
                            <m:t>−</m:t>
                          </m:r>
                          <m:d>
                            <m:dPr>
                              <m:ctrlPr>
                                <a:rPr lang="en-CA" altLang="en-US" b="0" i="1" smtClean="0">
                                  <a:latin typeface="Cambria Math" panose="02040503050406030204" pitchFamily="18" charset="0"/>
                                </a:rPr>
                              </m:ctrlPr>
                            </m:dPr>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𝑖</m:t>
                                      </m:r>
                                    </m:e>
                                    <m:sub>
                                      <m:r>
                                        <a:rPr lang="en-CA" altLang="en-US" b="0" i="1" smtClean="0">
                                          <a:latin typeface="Cambria Math" panose="02040503050406030204" pitchFamily="18" charset="0"/>
                                        </a:rPr>
                                        <m:t>1</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𝑗</m:t>
                                      </m:r>
                                    </m:e>
                                    <m:sub>
                                      <m:r>
                                        <a:rPr lang="en-CA" altLang="en-US" b="0" i="1" smtClean="0">
                                          <a:latin typeface="Cambria Math" panose="02040503050406030204" pitchFamily="18" charset="0"/>
                                        </a:rPr>
                                        <m:t>2</m:t>
                                      </m:r>
                                    </m:sub>
                                  </m:sSub>
                                </m:sub>
                              </m:sSub>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𝑒</m:t>
                                  </m:r>
                                </m:e>
                                <m: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𝑖</m:t>
                                      </m:r>
                                    </m:e>
                                    <m:sub>
                                      <m:r>
                                        <a:rPr lang="en-CA" altLang="en-US" b="0" i="1" smtClean="0">
                                          <a:latin typeface="Cambria Math" panose="02040503050406030204" pitchFamily="18" charset="0"/>
                                        </a:rPr>
                                        <m:t>2</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𝑗</m:t>
                                      </m:r>
                                    </m:e>
                                    <m:sub>
                                      <m:r>
                                        <a:rPr lang="en-CA" altLang="en-US" b="0" i="1" smtClean="0">
                                          <a:latin typeface="Cambria Math" panose="02040503050406030204" pitchFamily="18" charset="0"/>
                                        </a:rPr>
                                        <m:t>2</m:t>
                                      </m:r>
                                    </m:sub>
                                  </m:sSub>
                                </m:sub>
                              </m:sSub>
                            </m:e>
                          </m:d>
                        </m:e>
                      </m:d>
                    </m:oMath>
                  </m:oMathPara>
                </a14:m>
                <a:endParaRPr lang="en-US" altLang="en-US" dirty="0"/>
              </a:p>
              <a:p>
                <a:endParaRPr lang="en-US" altLang="en-US" dirty="0"/>
              </a:p>
            </p:txBody>
          </p:sp>
        </mc:Choice>
        <mc:Fallback xmlns="">
          <p:sp>
            <p:nvSpPr>
              <p:cNvPr id="58371" name="Rectangle 3">
                <a:extLst>
                  <a:ext uri="{FF2B5EF4-FFF2-40B4-BE49-F238E27FC236}">
                    <a16:creationId xmlns:a16="http://schemas.microsoft.com/office/drawing/2014/main" id="{5C8AFD6B-3F85-5123-93C8-092D6B5F7E80}"/>
                  </a:ext>
                </a:extLst>
              </p:cNvPr>
              <p:cNvSpPr>
                <a:spLocks noGrp="1" noRot="1" noChangeAspect="1" noMove="1" noResize="1" noEditPoints="1" noAdjustHandles="1" noChangeArrowheads="1" noChangeShapeType="1" noTextEdit="1"/>
              </p:cNvSpPr>
              <p:nvPr>
                <p:ph idx="1"/>
              </p:nvPr>
            </p:nvSpPr>
            <p:spPr>
              <a:blipFill>
                <a:blip r:embed="rId3"/>
                <a:stretch>
                  <a:fillRect l="-1086" t="-2326" r="-1689"/>
                </a:stretch>
              </a:blipFill>
            </p:spPr>
            <p:txBody>
              <a:bodyPr/>
              <a:lstStyle/>
              <a:p>
                <a:r>
                  <a:rPr lang="en-US">
                    <a:noFill/>
                  </a:rPr>
                  <a:t> </a:t>
                </a:r>
              </a:p>
            </p:txBody>
          </p:sp>
        </mc:Fallback>
      </mc:AlternateContent>
      <p:sp>
        <p:nvSpPr>
          <p:cNvPr id="58372" name="Slide Number Placeholder 1">
            <a:extLst>
              <a:ext uri="{FF2B5EF4-FFF2-40B4-BE49-F238E27FC236}">
                <a16:creationId xmlns:a16="http://schemas.microsoft.com/office/drawing/2014/main" id="{BF8E2991-7A30-BF07-A15F-1647D62E38E8}"/>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7CCB8637-3096-9242-878C-CA270ABBBD5B}" type="slidenum">
              <a:rPr lang="en-US" altLang="en-US" sz="1200" b="1">
                <a:latin typeface="Arial" panose="020B0604020202020204" pitchFamily="34" charset="0"/>
              </a:rPr>
              <a:pPr algn="r" eaLnBrk="1" hangingPunct="1">
                <a:spcBef>
                  <a:spcPct val="0"/>
                </a:spcBef>
                <a:buClrTx/>
                <a:buSzTx/>
                <a:buFontTx/>
                <a:buNone/>
              </a:pPr>
              <a:t>38</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E4371785-B68D-6A9B-501A-94BED6B3C4CF}"/>
              </a:ext>
            </a:extLst>
          </p:cNvPr>
          <p:cNvSpPr>
            <a:spLocks noGrp="1"/>
          </p:cNvSpPr>
          <p:nvPr>
            <p:ph type="sldNum" sz="quarter" idx="12"/>
          </p:nvPr>
        </p:nvSpPr>
        <p:spPr/>
        <p:txBody>
          <a:bodyPr/>
          <a:lstStyle/>
          <a:p>
            <a:fld id="{3576EC27-B82E-E143-A339-DE4537CE5FC3}"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200DE5AA-FFDE-EEB1-D873-8F0A64131339}"/>
              </a:ext>
            </a:extLst>
          </p:cNvPr>
          <p:cNvSpPr>
            <a:spLocks noGrp="1" noChangeArrowheads="1"/>
          </p:cNvSpPr>
          <p:nvPr>
            <p:ph type="title"/>
          </p:nvPr>
        </p:nvSpPr>
        <p:spPr/>
        <p:txBody>
          <a:bodyPr/>
          <a:lstStyle/>
          <a:p>
            <a:r>
              <a:rPr lang="el-GR" altLang="en-US" dirty="0"/>
              <a:t>δ</a:t>
            </a:r>
            <a:r>
              <a:rPr lang="en-US" altLang="en-US" dirty="0"/>
              <a:t>-</a:t>
            </a:r>
            <a:r>
              <a:rPr lang="en-US" altLang="en-US" dirty="0" err="1"/>
              <a:t>pCluster</a:t>
            </a:r>
            <a:r>
              <a:rPr lang="en-US" altLang="en-US" dirty="0"/>
              <a:t> </a:t>
            </a:r>
          </a:p>
        </p:txBody>
      </p:sp>
      <p:sp>
        <p:nvSpPr>
          <p:cNvPr id="58371" name="Rectangle 3">
            <a:extLst>
              <a:ext uri="{FF2B5EF4-FFF2-40B4-BE49-F238E27FC236}">
                <a16:creationId xmlns:a16="http://schemas.microsoft.com/office/drawing/2014/main" id="{5C8AFD6B-3F85-5123-93C8-092D6B5F7E80}"/>
              </a:ext>
            </a:extLst>
          </p:cNvPr>
          <p:cNvSpPr>
            <a:spLocks noGrp="1" noChangeArrowheads="1"/>
          </p:cNvSpPr>
          <p:nvPr>
            <p:ph idx="1"/>
          </p:nvPr>
        </p:nvSpPr>
        <p:spPr/>
        <p:txBody>
          <a:bodyPr>
            <a:normAutofit/>
          </a:bodyPr>
          <a:lstStyle/>
          <a:p>
            <a:r>
              <a:rPr lang="en-US" altLang="en-US" dirty="0"/>
              <a:t>A submatrix I x J is a </a:t>
            </a:r>
            <a:r>
              <a:rPr lang="el-GR" altLang="en-US" dirty="0"/>
              <a:t>δ</a:t>
            </a:r>
            <a:r>
              <a:rPr lang="en-US" altLang="en-US" dirty="0"/>
              <a:t>-</a:t>
            </a:r>
            <a:r>
              <a:rPr lang="en-US" altLang="en-US" dirty="0" err="1"/>
              <a:t>pCluster</a:t>
            </a:r>
            <a:r>
              <a:rPr lang="en-US" altLang="en-US" dirty="0"/>
              <a:t> (pattern-based cluster) if the p-score of every 2 x 2 submatrix of I x J is at most </a:t>
            </a:r>
            <a:r>
              <a:rPr lang="el-GR" altLang="en-US" dirty="0"/>
              <a:t>δ</a:t>
            </a:r>
            <a:r>
              <a:rPr lang="en-US" altLang="en-US" dirty="0"/>
              <a:t>, where </a:t>
            </a:r>
            <a:r>
              <a:rPr lang="el-GR" altLang="en-US" dirty="0"/>
              <a:t>δ</a:t>
            </a:r>
            <a:r>
              <a:rPr lang="en-US" altLang="en-US" dirty="0"/>
              <a:t> ≥ 0 is a threshold specifying a user's tolerance of noise against a perfect bi-cluster</a:t>
            </a:r>
          </a:p>
          <a:p>
            <a:r>
              <a:rPr lang="en-US" altLang="en-US" dirty="0"/>
              <a:t>The p-score controls the noise on every element in a bi-cluster, while the mean squared residue captures the average noise</a:t>
            </a:r>
          </a:p>
          <a:p>
            <a:r>
              <a:rPr lang="en-US" altLang="en-US" dirty="0"/>
              <a:t>Monotonicity: If I x J is a </a:t>
            </a:r>
            <a:r>
              <a:rPr lang="el-GR" altLang="en-US" dirty="0"/>
              <a:t>δ</a:t>
            </a:r>
            <a:r>
              <a:rPr lang="en-US" altLang="en-US" dirty="0"/>
              <a:t>-</a:t>
            </a:r>
            <a:r>
              <a:rPr lang="en-US" altLang="en-US" dirty="0" err="1"/>
              <a:t>pClusters</a:t>
            </a:r>
            <a:r>
              <a:rPr lang="en-US" altLang="en-US" dirty="0"/>
              <a:t>, every x x y (</a:t>
            </a:r>
            <a:r>
              <a:rPr lang="en-US" altLang="en-US" dirty="0" err="1"/>
              <a:t>x,y</a:t>
            </a:r>
            <a:r>
              <a:rPr lang="en-US" altLang="en-US" dirty="0"/>
              <a:t> ≥ 2) submatrix of I x J is also a </a:t>
            </a:r>
            <a:r>
              <a:rPr lang="el-GR" altLang="en-US" dirty="0"/>
              <a:t>δ</a:t>
            </a:r>
            <a:r>
              <a:rPr lang="en-US" altLang="en-US" dirty="0"/>
              <a:t>-</a:t>
            </a:r>
            <a:r>
              <a:rPr lang="en-US" altLang="en-US" dirty="0" err="1"/>
              <a:t>pClusters</a:t>
            </a:r>
            <a:r>
              <a:rPr lang="en-US" altLang="en-US" dirty="0"/>
              <a:t>. </a:t>
            </a:r>
          </a:p>
          <a:p>
            <a:r>
              <a:rPr lang="en-US" altLang="en-US" dirty="0"/>
              <a:t>A </a:t>
            </a:r>
            <a:r>
              <a:rPr lang="el-GR" altLang="en-US" dirty="0"/>
              <a:t>δ</a:t>
            </a:r>
            <a:r>
              <a:rPr lang="en-US" altLang="en-US" dirty="0"/>
              <a:t>-</a:t>
            </a:r>
            <a:r>
              <a:rPr lang="en-US" altLang="en-US" dirty="0" err="1"/>
              <a:t>pCluster</a:t>
            </a:r>
            <a:r>
              <a:rPr lang="en-US" altLang="en-US" dirty="0"/>
              <a:t> is maximal if no more row or column can be added into the cluster and retain </a:t>
            </a:r>
            <a:r>
              <a:rPr lang="el-GR" altLang="en-US" dirty="0"/>
              <a:t>δ</a:t>
            </a:r>
            <a:r>
              <a:rPr lang="en-US" altLang="en-US" dirty="0"/>
              <a:t>-</a:t>
            </a:r>
            <a:r>
              <a:rPr lang="en-US" altLang="en-US" dirty="0" err="1"/>
              <a:t>pCluster</a:t>
            </a:r>
            <a:r>
              <a:rPr lang="en-US" altLang="en-US" dirty="0"/>
              <a:t>: We only need to compute all maximal </a:t>
            </a:r>
            <a:r>
              <a:rPr lang="el-GR" altLang="en-US" dirty="0"/>
              <a:t>δ</a:t>
            </a:r>
            <a:r>
              <a:rPr lang="en-US" altLang="en-US" dirty="0"/>
              <a:t>-</a:t>
            </a:r>
            <a:r>
              <a:rPr lang="en-US" altLang="en-US" dirty="0" err="1"/>
              <a:t>pClusters</a:t>
            </a:r>
            <a:r>
              <a:rPr lang="en-US" altLang="en-US" dirty="0"/>
              <a:t>.</a:t>
            </a:r>
          </a:p>
        </p:txBody>
      </p:sp>
      <p:sp>
        <p:nvSpPr>
          <p:cNvPr id="58372" name="Slide Number Placeholder 1">
            <a:extLst>
              <a:ext uri="{FF2B5EF4-FFF2-40B4-BE49-F238E27FC236}">
                <a16:creationId xmlns:a16="http://schemas.microsoft.com/office/drawing/2014/main" id="{BF8E2991-7A30-BF07-A15F-1647D62E38E8}"/>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7CCB8637-3096-9242-878C-CA270ABBBD5B}" type="slidenum">
              <a:rPr lang="en-US" altLang="en-US" sz="1200" b="1">
                <a:latin typeface="Arial" panose="020B0604020202020204" pitchFamily="34" charset="0"/>
              </a:rPr>
              <a:pPr algn="r" eaLnBrk="1" hangingPunct="1">
                <a:spcBef>
                  <a:spcPct val="0"/>
                </a:spcBef>
                <a:buClrTx/>
                <a:buSzTx/>
                <a:buFontTx/>
                <a:buNone/>
              </a:pPr>
              <a:t>39</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4BE5D1CC-6DC9-5949-1F58-38426240E661}"/>
              </a:ext>
            </a:extLst>
          </p:cNvPr>
          <p:cNvSpPr>
            <a:spLocks noGrp="1"/>
          </p:cNvSpPr>
          <p:nvPr>
            <p:ph type="sldNum" sz="quarter" idx="12"/>
          </p:nvPr>
        </p:nvSpPr>
        <p:spPr/>
        <p:txBody>
          <a:bodyPr/>
          <a:lstStyle/>
          <a:p>
            <a:fld id="{3576EC27-B82E-E143-A339-DE4537CE5FC3}" type="slidenum">
              <a:rPr lang="en-US" smtClean="0"/>
              <a:t>39</a:t>
            </a:fld>
            <a:endParaRPr lang="en-US"/>
          </a:p>
        </p:txBody>
      </p:sp>
    </p:spTree>
    <p:extLst>
      <p:ext uri="{BB962C8B-B14F-4D97-AF65-F5344CB8AC3E}">
        <p14:creationId xmlns:p14="http://schemas.microsoft.com/office/powerpoint/2010/main" val="2834838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620A5DF-CE05-C15F-5449-7C4932928FA1}"/>
              </a:ext>
            </a:extLst>
          </p:cNvPr>
          <p:cNvSpPr>
            <a:spLocks noGrp="1" noChangeArrowheads="1"/>
          </p:cNvSpPr>
          <p:nvPr>
            <p:ph type="title"/>
          </p:nvPr>
        </p:nvSpPr>
        <p:spPr/>
        <p:txBody>
          <a:bodyPr/>
          <a:lstStyle/>
          <a:p>
            <a:pPr eaLnBrk="1" hangingPunct="1"/>
            <a:r>
              <a:rPr lang="en-US" altLang="en-US"/>
              <a:t>Fuzzy Set and Fuzzy Cluster</a:t>
            </a:r>
          </a:p>
        </p:txBody>
      </p:sp>
      <mc:AlternateContent xmlns:mc="http://schemas.openxmlformats.org/markup-compatibility/2006" xmlns:a14="http://schemas.microsoft.com/office/drawing/2010/main">
        <mc:Choice Requires="a14">
          <p:sp>
            <p:nvSpPr>
              <p:cNvPr id="19459" name="Rectangle 3">
                <a:extLst>
                  <a:ext uri="{FF2B5EF4-FFF2-40B4-BE49-F238E27FC236}">
                    <a16:creationId xmlns:a16="http://schemas.microsoft.com/office/drawing/2014/main" id="{8A84D98F-DBCD-5235-AE94-7C932EE97FE3}"/>
                  </a:ext>
                </a:extLst>
              </p:cNvPr>
              <p:cNvSpPr>
                <a:spLocks noGrp="1" noChangeArrowheads="1"/>
              </p:cNvSpPr>
              <p:nvPr>
                <p:ph idx="1"/>
              </p:nvPr>
            </p:nvSpPr>
            <p:spPr/>
            <p:txBody>
              <a:bodyPr>
                <a:normAutofit/>
              </a:bodyPr>
              <a:lstStyle/>
              <a:p>
                <a:pPr>
                  <a:defRPr/>
                </a:pPr>
                <a:r>
                  <a:rPr lang="en-US" altLang="en-US" sz="2000" dirty="0"/>
                  <a:t>Clustering methods discussed so far</a:t>
                </a:r>
              </a:p>
              <a:p>
                <a:pPr lvl="1">
                  <a:defRPr/>
                </a:pPr>
                <a:r>
                  <a:rPr lang="en-US" altLang="en-US" sz="2000" dirty="0"/>
                  <a:t>Every data object is assigned to exactly one cluster</a:t>
                </a:r>
              </a:p>
              <a:p>
                <a:pPr>
                  <a:defRPr/>
                </a:pPr>
                <a:r>
                  <a:rPr lang="en-US" altLang="en-US" sz="2000" dirty="0"/>
                  <a:t>Some applications may need for fuzzy or soft cluster assignment </a:t>
                </a:r>
              </a:p>
              <a:p>
                <a:pPr lvl="1">
                  <a:defRPr/>
                </a:pPr>
                <a:r>
                  <a:rPr lang="en-US" altLang="en-US" sz="2000" dirty="0"/>
                  <a:t>Ex. An e-game could belong to both entertainment and software</a:t>
                </a:r>
              </a:p>
              <a:p>
                <a:pPr>
                  <a:defRPr/>
                </a:pPr>
                <a:r>
                  <a:rPr lang="en-US" altLang="en-US" sz="2000" dirty="0"/>
                  <a:t>Methods: fuzzy clusters and probabilistic model-based clusters</a:t>
                </a:r>
              </a:p>
              <a:p>
                <a:pPr>
                  <a:defRPr/>
                </a:pPr>
                <a:r>
                  <a:rPr lang="en-US" altLang="en-US" sz="2000" dirty="0"/>
                  <a:t>Fuzzy cluster:  A fuzzy set </a:t>
                </a:r>
                <a:r>
                  <a:rPr lang="en-US" altLang="en-US" sz="2000" i="1" dirty="0"/>
                  <a:t>S: F</a:t>
                </a:r>
                <a:r>
                  <a:rPr lang="en-US" altLang="en-US" sz="2000" i="1" baseline="-25000" dirty="0"/>
                  <a:t>S</a:t>
                </a:r>
                <a:r>
                  <a:rPr lang="en-US" altLang="en-US" sz="2000" i="1" dirty="0"/>
                  <a:t> </a:t>
                </a:r>
                <a:r>
                  <a:rPr lang="en-US" altLang="en-US" sz="2000" dirty="0"/>
                  <a:t>: </a:t>
                </a:r>
                <a:r>
                  <a:rPr lang="en-US" altLang="en-US" sz="2000" i="1" dirty="0"/>
                  <a:t>X </a:t>
                </a:r>
                <a:r>
                  <a:rPr lang="en-US" altLang="en-US" sz="2000" i="1" dirty="0">
                    <a:cs typeface="Arial" charset="0"/>
                  </a:rPr>
                  <a:t>→</a:t>
                </a:r>
                <a:r>
                  <a:rPr lang="en-US" altLang="en-US" sz="2000" i="1" dirty="0"/>
                  <a:t> </a:t>
                </a:r>
                <a:r>
                  <a:rPr lang="en-US" altLang="en-US" sz="2000" dirty="0"/>
                  <a:t>[0</a:t>
                </a:r>
                <a:r>
                  <a:rPr lang="en-US" altLang="en-US" sz="2000" i="1" dirty="0"/>
                  <a:t>, </a:t>
                </a:r>
                <a:r>
                  <a:rPr lang="en-US" altLang="en-US" sz="2000" dirty="0"/>
                  <a:t>1] (value between 0 and 1)</a:t>
                </a:r>
              </a:p>
              <a:p>
                <a:pPr>
                  <a:defRPr/>
                </a:pPr>
                <a:r>
                  <a:rPr lang="en-US" altLang="en-US" sz="2000" dirty="0"/>
                  <a:t>Example: Popularity of cameras is defined as a fuzzy mapping</a:t>
                </a:r>
              </a:p>
              <a:p>
                <a:pPr marL="0" indent="0">
                  <a:buNone/>
                  <a:defRPr/>
                </a:pPr>
                <a14:m>
                  <m:oMathPara xmlns:m="http://schemas.openxmlformats.org/officeDocument/2006/math">
                    <m:oMathParaPr>
                      <m:jc m:val="centerGroup"/>
                    </m:oMathParaPr>
                    <m:oMath xmlns:m="http://schemas.openxmlformats.org/officeDocument/2006/math">
                      <m:r>
                        <a:rPr lang="en-CA" altLang="en-US" sz="2000" b="0" i="1" smtClean="0">
                          <a:latin typeface="Cambria Math" panose="02040503050406030204" pitchFamily="18" charset="0"/>
                        </a:rPr>
                        <m:t>𝑃𝑜𝑝</m:t>
                      </m:r>
                      <m:d>
                        <m:dPr>
                          <m:ctrlPr>
                            <a:rPr lang="en-CA" altLang="en-US" sz="2000" b="0" i="1" smtClean="0">
                              <a:latin typeface="Cambria Math" panose="02040503050406030204" pitchFamily="18" charset="0"/>
                            </a:rPr>
                          </m:ctrlPr>
                        </m:dPr>
                        <m:e>
                          <m:r>
                            <a:rPr lang="en-CA" altLang="en-US" sz="2000" b="0" i="1" smtClean="0">
                              <a:latin typeface="Cambria Math" panose="02040503050406030204" pitchFamily="18" charset="0"/>
                            </a:rPr>
                            <m:t>𝑜</m:t>
                          </m:r>
                        </m:e>
                      </m:d>
                      <m:r>
                        <a:rPr lang="en-CA" altLang="en-US" sz="2000" b="0" i="1" smtClean="0">
                          <a:latin typeface="Cambria Math" panose="02040503050406030204" pitchFamily="18" charset="0"/>
                        </a:rPr>
                        <m:t>=</m:t>
                      </m:r>
                      <m:d>
                        <m:dPr>
                          <m:begChr m:val="{"/>
                          <m:endChr m:val=""/>
                          <m:ctrlPr>
                            <a:rPr lang="en-CA" altLang="en-US" sz="2000" b="0" i="1" smtClean="0">
                              <a:latin typeface="Cambria Math" panose="02040503050406030204" pitchFamily="18" charset="0"/>
                            </a:rPr>
                          </m:ctrlPr>
                        </m:dPr>
                        <m:e>
                          <m:eqArr>
                            <m:eqArrPr>
                              <m:ctrlPr>
                                <a:rPr lang="en-CA" altLang="en-US" sz="2000" b="0" i="1" smtClean="0">
                                  <a:latin typeface="Cambria Math" panose="02040503050406030204" pitchFamily="18" charset="0"/>
                                </a:rPr>
                              </m:ctrlPr>
                            </m:eqArrPr>
                            <m:e>
                              <m:r>
                                <a:rPr lang="en-CA" altLang="en-US" sz="2000" b="0" i="1" smtClean="0">
                                  <a:latin typeface="Cambria Math" panose="02040503050406030204" pitchFamily="18" charset="0"/>
                                </a:rPr>
                                <m:t>1,    </m:t>
                              </m:r>
                              <m:r>
                                <a:rPr lang="en-CA" altLang="en-US" sz="2000" b="0" i="1" smtClean="0">
                                  <a:latin typeface="Cambria Math" panose="02040503050406030204" pitchFamily="18" charset="0"/>
                                </a:rPr>
                                <m:t>𝑖𝑓</m:t>
                              </m:r>
                              <m:r>
                                <a:rPr lang="en-CA" altLang="en-US" sz="2000" b="0" i="1" smtClean="0">
                                  <a:latin typeface="Cambria Math" panose="02040503050406030204" pitchFamily="18" charset="0"/>
                                </a:rPr>
                                <m:t> 1,000 </m:t>
                              </m:r>
                              <m:r>
                                <a:rPr lang="en-CA" altLang="en-US" sz="2000" b="0" i="1" smtClean="0">
                                  <a:latin typeface="Cambria Math" panose="02040503050406030204" pitchFamily="18" charset="0"/>
                                </a:rPr>
                                <m:t>𝑜𝑟</m:t>
                              </m:r>
                              <m:r>
                                <a:rPr lang="en-CA" altLang="en-US" sz="2000" b="0" i="1" smtClean="0">
                                  <a:latin typeface="Cambria Math" panose="02040503050406030204" pitchFamily="18" charset="0"/>
                                </a:rPr>
                                <m:t> </m:t>
                              </m:r>
                              <m:r>
                                <a:rPr lang="en-CA" altLang="en-US" sz="2000" b="0" i="1" smtClean="0">
                                  <a:latin typeface="Cambria Math" panose="02040503050406030204" pitchFamily="18" charset="0"/>
                                </a:rPr>
                                <m:t>𝑚𝑜𝑟𝑒</m:t>
                              </m:r>
                              <m:r>
                                <a:rPr lang="en-CA" altLang="en-US" sz="2000" b="0" i="1" smtClean="0">
                                  <a:latin typeface="Cambria Math" panose="02040503050406030204" pitchFamily="18" charset="0"/>
                                </a:rPr>
                                <m:t> </m:t>
                              </m:r>
                              <m:r>
                                <a:rPr lang="en-CA" altLang="en-US" sz="2000" b="0" i="1" smtClean="0">
                                  <a:latin typeface="Cambria Math" panose="02040503050406030204" pitchFamily="18" charset="0"/>
                                </a:rPr>
                                <m:t>𝑢𝑛𝑖𝑡𝑠</m:t>
                              </m:r>
                              <m:r>
                                <a:rPr lang="en-CA" altLang="en-US" sz="2000" b="0" i="1" smtClean="0">
                                  <a:latin typeface="Cambria Math" panose="02040503050406030204" pitchFamily="18" charset="0"/>
                                </a:rPr>
                                <m:t> </m:t>
                              </m:r>
                              <m:r>
                                <a:rPr lang="en-CA" altLang="en-US" sz="2000" b="0" i="1" smtClean="0">
                                  <a:latin typeface="Cambria Math" panose="02040503050406030204" pitchFamily="18" charset="0"/>
                                </a:rPr>
                                <m:t>𝑎𝑟𝑒</m:t>
                              </m:r>
                              <m:r>
                                <a:rPr lang="en-CA" altLang="en-US" sz="2000" b="0" i="1" smtClean="0">
                                  <a:latin typeface="Cambria Math" panose="02040503050406030204" pitchFamily="18" charset="0"/>
                                </a:rPr>
                                <m:t> </m:t>
                              </m:r>
                              <m:r>
                                <a:rPr lang="en-CA" altLang="en-US" sz="2000" b="0" i="1" smtClean="0">
                                  <a:latin typeface="Cambria Math" panose="02040503050406030204" pitchFamily="18" charset="0"/>
                                </a:rPr>
                                <m:t>𝑠𝑜𝑙𝑑</m:t>
                              </m:r>
                            </m:e>
                            <m:e>
                              <m:f>
                                <m:fPr>
                                  <m:ctrlPr>
                                    <a:rPr lang="en-CA" altLang="en-US" sz="2000" b="0" i="1" smtClean="0">
                                      <a:latin typeface="Cambria Math" panose="02040503050406030204" pitchFamily="18" charset="0"/>
                                    </a:rPr>
                                  </m:ctrlPr>
                                </m:fPr>
                                <m:num>
                                  <m:r>
                                    <a:rPr lang="en-CA" altLang="en-US" sz="2000" b="0" i="1" smtClean="0">
                                      <a:latin typeface="Cambria Math" panose="02040503050406030204" pitchFamily="18" charset="0"/>
                                    </a:rPr>
                                    <m:t>𝑖</m:t>
                                  </m:r>
                                </m:num>
                                <m:den>
                                  <m:r>
                                    <a:rPr lang="en-CA" altLang="en-US" sz="2000" b="0" i="1" smtClean="0">
                                      <a:latin typeface="Cambria Math" panose="02040503050406030204" pitchFamily="18" charset="0"/>
                                    </a:rPr>
                                    <m:t>1000</m:t>
                                  </m:r>
                                </m:den>
                              </m:f>
                              <m:r>
                                <a:rPr lang="en-CA" altLang="en-US" sz="2000" b="0" i="1" smtClean="0">
                                  <a:latin typeface="Cambria Math" panose="02040503050406030204" pitchFamily="18" charset="0"/>
                                </a:rPr>
                                <m:t>,    </m:t>
                              </m:r>
                              <m:r>
                                <a:rPr lang="en-CA" altLang="en-US" sz="2000" b="0" i="1" smtClean="0">
                                  <a:latin typeface="Cambria Math" panose="02040503050406030204" pitchFamily="18" charset="0"/>
                                </a:rPr>
                                <m:t>𝑖𝑓</m:t>
                              </m:r>
                              <m:r>
                                <a:rPr lang="en-CA" altLang="en-US" sz="2000" b="0" i="1" smtClean="0">
                                  <a:latin typeface="Cambria Math" panose="02040503050406030204" pitchFamily="18" charset="0"/>
                                </a:rPr>
                                <m:t> </m:t>
                              </m:r>
                              <m:r>
                                <a:rPr lang="en-CA" altLang="en-US" sz="2000" b="0" i="1" smtClean="0">
                                  <a:latin typeface="Cambria Math" panose="02040503050406030204" pitchFamily="18" charset="0"/>
                                </a:rPr>
                                <m:t>𝑖</m:t>
                              </m:r>
                              <m:r>
                                <a:rPr lang="en-CA" altLang="en-US" sz="2000" b="0" i="1" smtClean="0">
                                  <a:latin typeface="Cambria Math" panose="02040503050406030204" pitchFamily="18" charset="0"/>
                                </a:rPr>
                                <m:t>&lt;1000 </m:t>
                              </m:r>
                              <m:r>
                                <a:rPr lang="en-CA" altLang="en-US" sz="2000" b="0" i="1" smtClean="0">
                                  <a:latin typeface="Cambria Math" panose="02040503050406030204" pitchFamily="18" charset="0"/>
                                </a:rPr>
                                <m:t>𝑢𝑛𝑖𝑡𝑠</m:t>
                              </m:r>
                              <m:r>
                                <a:rPr lang="en-CA" altLang="en-US" sz="2000" b="0" i="1" smtClean="0">
                                  <a:latin typeface="Cambria Math" panose="02040503050406030204" pitchFamily="18" charset="0"/>
                                </a:rPr>
                                <m:t> </m:t>
                              </m:r>
                              <m:r>
                                <a:rPr lang="en-CA" altLang="en-US" sz="2000" b="0" i="1" smtClean="0">
                                  <a:latin typeface="Cambria Math" panose="02040503050406030204" pitchFamily="18" charset="0"/>
                                </a:rPr>
                                <m:t>𝑎𝑟𝑒</m:t>
                              </m:r>
                              <m:r>
                                <a:rPr lang="en-CA" altLang="en-US" sz="2000" b="0" i="1" smtClean="0">
                                  <a:latin typeface="Cambria Math" panose="02040503050406030204" pitchFamily="18" charset="0"/>
                                </a:rPr>
                                <m:t> </m:t>
                              </m:r>
                              <m:r>
                                <a:rPr lang="en-CA" altLang="en-US" sz="2000" b="0" i="1" smtClean="0">
                                  <a:latin typeface="Cambria Math" panose="02040503050406030204" pitchFamily="18" charset="0"/>
                                </a:rPr>
                                <m:t>𝑠𝑜𝑙𝑑</m:t>
                              </m:r>
                            </m:e>
                          </m:eqArr>
                        </m:e>
                      </m:d>
                    </m:oMath>
                  </m:oMathPara>
                </a14:m>
                <a:endParaRPr lang="en-US" altLang="en-US" sz="2000" dirty="0"/>
              </a:p>
              <a:p>
                <a:pPr>
                  <a:defRPr/>
                </a:pPr>
                <a:r>
                  <a:rPr lang="en-US" altLang="en-US" sz="2000" dirty="0"/>
                  <a:t>Then, </a:t>
                </a:r>
                <a:r>
                  <a:rPr lang="en-US" altLang="en-US" sz="2000" i="1" dirty="0"/>
                  <a:t>A</a:t>
                </a:r>
                <a:r>
                  <a:rPr lang="en-US" altLang="en-US" sz="2000" dirty="0"/>
                  <a:t>(0</a:t>
                </a:r>
                <a:r>
                  <a:rPr lang="en-US" altLang="en-US" sz="2000" i="1" dirty="0"/>
                  <a:t>.</a:t>
                </a:r>
                <a:r>
                  <a:rPr lang="en-US" altLang="en-US" sz="2000" dirty="0"/>
                  <a:t>05)</a:t>
                </a:r>
                <a:r>
                  <a:rPr lang="en-US" altLang="en-US" sz="2000" i="1" dirty="0"/>
                  <a:t>, B</a:t>
                </a:r>
                <a:r>
                  <a:rPr lang="en-US" altLang="en-US" sz="2000" dirty="0"/>
                  <a:t>(1)</a:t>
                </a:r>
                <a:r>
                  <a:rPr lang="en-US" altLang="en-US" sz="2000" i="1" dirty="0"/>
                  <a:t>, C</a:t>
                </a:r>
                <a:r>
                  <a:rPr lang="en-US" altLang="en-US" sz="2000" dirty="0"/>
                  <a:t>(0</a:t>
                </a:r>
                <a:r>
                  <a:rPr lang="en-US" altLang="en-US" sz="2000" i="1" dirty="0"/>
                  <a:t>.</a:t>
                </a:r>
                <a:r>
                  <a:rPr lang="en-US" altLang="en-US" sz="2000" dirty="0"/>
                  <a:t>86)</a:t>
                </a:r>
                <a:r>
                  <a:rPr lang="en-US" altLang="en-US" sz="2000" i="1" dirty="0"/>
                  <a:t>, D</a:t>
                </a:r>
                <a:r>
                  <a:rPr lang="en-US" altLang="en-US" sz="2000" dirty="0"/>
                  <a:t>(0</a:t>
                </a:r>
                <a:r>
                  <a:rPr lang="en-US" altLang="en-US" sz="2000" i="1" dirty="0"/>
                  <a:t>.</a:t>
                </a:r>
                <a:r>
                  <a:rPr lang="en-US" altLang="en-US" sz="2000" dirty="0"/>
                  <a:t>27)</a:t>
                </a:r>
              </a:p>
            </p:txBody>
          </p:sp>
        </mc:Choice>
        <mc:Fallback xmlns="">
          <p:sp>
            <p:nvSpPr>
              <p:cNvPr id="19459" name="Rectangle 3">
                <a:extLst>
                  <a:ext uri="{FF2B5EF4-FFF2-40B4-BE49-F238E27FC236}">
                    <a16:creationId xmlns:a16="http://schemas.microsoft.com/office/drawing/2014/main" id="{8A84D98F-DBCD-5235-AE94-7C932EE97FE3}"/>
                  </a:ext>
                </a:extLst>
              </p:cNvPr>
              <p:cNvSpPr>
                <a:spLocks noGrp="1" noRot="1" noChangeAspect="1" noMove="1" noResize="1" noEditPoints="1" noAdjustHandles="1" noChangeArrowheads="1" noChangeShapeType="1" noTextEdit="1"/>
              </p:cNvSpPr>
              <p:nvPr>
                <p:ph idx="1"/>
              </p:nvPr>
            </p:nvSpPr>
            <p:spPr>
              <a:blipFill>
                <a:blip r:embed="rId3"/>
                <a:stretch>
                  <a:fillRect l="-603" t="-1453" b="-55814"/>
                </a:stretch>
              </a:blipFill>
            </p:spPr>
            <p:txBody>
              <a:bodyPr/>
              <a:lstStyle/>
              <a:p>
                <a:r>
                  <a:rPr lang="en-US">
                    <a:noFill/>
                  </a:rPr>
                  <a:t> </a:t>
                </a:r>
              </a:p>
            </p:txBody>
          </p:sp>
        </mc:Fallback>
      </mc:AlternateContent>
      <p:sp>
        <p:nvSpPr>
          <p:cNvPr id="33796" name="Slide Number Placeholder 3">
            <a:extLst>
              <a:ext uri="{FF2B5EF4-FFF2-40B4-BE49-F238E27FC236}">
                <a16:creationId xmlns:a16="http://schemas.microsoft.com/office/drawing/2014/main" id="{F899D8A3-1639-B787-E4E9-791470FA06D1}"/>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19C4A1A9-5007-384E-9840-384F2603A0FE}" type="slidenum">
              <a:rPr lang="en-US" altLang="en-US" sz="1200">
                <a:latin typeface="Tahoma" panose="020B0604030504040204" pitchFamily="34" charset="0"/>
              </a:rPr>
              <a:pPr algn="r" eaLnBrk="1" hangingPunct="1">
                <a:spcBef>
                  <a:spcPct val="0"/>
                </a:spcBef>
                <a:buClrTx/>
                <a:buSzTx/>
                <a:buFontTx/>
                <a:buNone/>
              </a:pPr>
              <a:t>4</a:t>
            </a:fld>
            <a:endParaRPr lang="en-US" altLang="en-US" sz="1200">
              <a:latin typeface="Tahoma" panose="020B0604030504040204" pitchFamily="34" charset="0"/>
            </a:endParaRPr>
          </a:p>
        </p:txBody>
      </p:sp>
      <p:pic>
        <p:nvPicPr>
          <p:cNvPr id="33797" name="Picture 5">
            <a:extLst>
              <a:ext uri="{FF2B5EF4-FFF2-40B4-BE49-F238E27FC236}">
                <a16:creationId xmlns:a16="http://schemas.microsoft.com/office/drawing/2014/main" id="{891F3DC6-52BC-4A41-4F19-57B87E0DC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518" y="1825625"/>
            <a:ext cx="2286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33EE595-F2C6-8BCA-EC77-8A5BA7555A74}"/>
              </a:ext>
            </a:extLst>
          </p:cNvPr>
          <p:cNvSpPr>
            <a:spLocks noGrp="1"/>
          </p:cNvSpPr>
          <p:nvPr>
            <p:ph type="sldNum" sz="quarter" idx="12"/>
          </p:nvPr>
        </p:nvSpPr>
        <p:spPr/>
        <p:txBody>
          <a:bodyPr/>
          <a:lstStyle/>
          <a:p>
            <a:fld id="{3576EC27-B82E-E143-A339-DE4537CE5FC3}"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FFAEEC9D-F9DE-5A75-0960-00D7613FDA4F}"/>
              </a:ext>
            </a:extLst>
          </p:cNvPr>
          <p:cNvSpPr>
            <a:spLocks noGrp="1" noChangeArrowheads="1"/>
          </p:cNvSpPr>
          <p:nvPr>
            <p:ph type="title"/>
          </p:nvPr>
        </p:nvSpPr>
        <p:spPr/>
        <p:txBody>
          <a:bodyPr/>
          <a:lstStyle/>
          <a:p>
            <a:r>
              <a:rPr lang="en-US" altLang="en-US" dirty="0" err="1"/>
              <a:t>MaPle</a:t>
            </a:r>
            <a:r>
              <a:rPr lang="en-US" altLang="en-US" dirty="0"/>
              <a:t>: Efficient Enumeration of </a:t>
            </a:r>
            <a:r>
              <a:rPr lang="el-GR" altLang="en-US" dirty="0"/>
              <a:t>δ</a:t>
            </a:r>
            <a:r>
              <a:rPr lang="en-US" altLang="en-US" dirty="0"/>
              <a:t>-</a:t>
            </a:r>
            <a:r>
              <a:rPr lang="en-US" altLang="en-US" dirty="0" err="1"/>
              <a:t>pClusters</a:t>
            </a:r>
            <a:endParaRPr lang="en-US" altLang="en-US" dirty="0"/>
          </a:p>
        </p:txBody>
      </p:sp>
      <p:sp>
        <p:nvSpPr>
          <p:cNvPr id="5" name="Content Placeholder 4">
            <a:extLst>
              <a:ext uri="{FF2B5EF4-FFF2-40B4-BE49-F238E27FC236}">
                <a16:creationId xmlns:a16="http://schemas.microsoft.com/office/drawing/2014/main" id="{3EBA550B-4F57-9565-C8D1-F9BFC7587465}"/>
              </a:ext>
            </a:extLst>
          </p:cNvPr>
          <p:cNvSpPr>
            <a:spLocks noGrp="1"/>
          </p:cNvSpPr>
          <p:nvPr>
            <p:ph idx="1"/>
          </p:nvPr>
        </p:nvSpPr>
        <p:spPr/>
        <p:txBody>
          <a:bodyPr>
            <a:normAutofit/>
          </a:bodyPr>
          <a:lstStyle/>
          <a:p>
            <a:r>
              <a:rPr lang="en-US" altLang="en-US" dirty="0"/>
              <a:t>Pei et al., </a:t>
            </a:r>
            <a:r>
              <a:rPr lang="en-US" altLang="en-US" dirty="0" err="1"/>
              <a:t>MaPle</a:t>
            </a:r>
            <a:r>
              <a:rPr lang="en-US" altLang="en-US" dirty="0"/>
              <a:t>: Efficient enumerating all maximal </a:t>
            </a:r>
            <a:r>
              <a:rPr lang="el-GR" altLang="en-US" dirty="0"/>
              <a:t>δ</a:t>
            </a:r>
            <a:r>
              <a:rPr lang="en-US" altLang="en-US" dirty="0"/>
              <a:t>-</a:t>
            </a:r>
            <a:r>
              <a:rPr lang="en-US" altLang="en-US" dirty="0" err="1"/>
              <a:t>pClusters</a:t>
            </a:r>
            <a:r>
              <a:rPr lang="en-US" altLang="en-US" dirty="0"/>
              <a:t>.  ICDM'03</a:t>
            </a:r>
          </a:p>
          <a:p>
            <a:r>
              <a:rPr lang="en-US" altLang="en-US" dirty="0"/>
              <a:t>Framework: Same as pattern-growth in frequent pattern mining (based on the downward closure property)</a:t>
            </a:r>
          </a:p>
          <a:p>
            <a:r>
              <a:rPr lang="en-US" altLang="en-US" dirty="0"/>
              <a:t>For each condition combination J, find the maximal subsets of genes I such that I x J is a </a:t>
            </a:r>
            <a:r>
              <a:rPr lang="el-GR" altLang="en-US" dirty="0"/>
              <a:t>δ</a:t>
            </a:r>
            <a:r>
              <a:rPr lang="en-US" altLang="en-US" dirty="0"/>
              <a:t>-</a:t>
            </a:r>
            <a:r>
              <a:rPr lang="en-US" altLang="en-US" dirty="0" err="1"/>
              <a:t>pClusters</a:t>
            </a:r>
            <a:endParaRPr lang="en-US" altLang="en-US" dirty="0"/>
          </a:p>
          <a:p>
            <a:pPr lvl="1"/>
            <a:r>
              <a:rPr lang="en-US" altLang="en-US" dirty="0"/>
              <a:t>If I x J is not a submatrix of another </a:t>
            </a:r>
            <a:r>
              <a:rPr lang="el-GR" altLang="en-US" dirty="0"/>
              <a:t>δ</a:t>
            </a:r>
            <a:r>
              <a:rPr lang="en-US" altLang="en-US" dirty="0"/>
              <a:t>-</a:t>
            </a:r>
            <a:r>
              <a:rPr lang="en-US" altLang="en-US" dirty="0" err="1"/>
              <a:t>pClusters</a:t>
            </a:r>
            <a:endParaRPr lang="en-US" altLang="en-US" dirty="0"/>
          </a:p>
          <a:p>
            <a:pPr lvl="1"/>
            <a:r>
              <a:rPr lang="en-US" altLang="en-US" dirty="0"/>
              <a:t>then I x J is a maximal </a:t>
            </a:r>
            <a:r>
              <a:rPr lang="el-GR" altLang="en-US" dirty="0"/>
              <a:t>δ</a:t>
            </a:r>
            <a:r>
              <a:rPr lang="en-US" altLang="en-US" dirty="0"/>
              <a:t>-</a:t>
            </a:r>
            <a:r>
              <a:rPr lang="en-US" altLang="en-US" dirty="0" err="1"/>
              <a:t>pCluster</a:t>
            </a:r>
            <a:endParaRPr lang="en-US" altLang="en-US" dirty="0"/>
          </a:p>
        </p:txBody>
      </p:sp>
      <p:sp>
        <p:nvSpPr>
          <p:cNvPr id="59397" name="Slide Number Placeholder 1">
            <a:extLst>
              <a:ext uri="{FF2B5EF4-FFF2-40B4-BE49-F238E27FC236}">
                <a16:creationId xmlns:a16="http://schemas.microsoft.com/office/drawing/2014/main" id="{B4C2314A-65C1-23D2-F91D-FBCC7A1FE7C3}"/>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56DB31FA-9B1D-1A48-804C-D69B7F68F48A}" type="slidenum">
              <a:rPr lang="en-US" altLang="en-US" sz="1200" b="1">
                <a:latin typeface="Arial" panose="020B0604020202020204" pitchFamily="34" charset="0"/>
              </a:rPr>
              <a:pPr algn="r" eaLnBrk="1" hangingPunct="1">
                <a:spcBef>
                  <a:spcPct val="0"/>
                </a:spcBef>
                <a:buClrTx/>
                <a:buSzTx/>
                <a:buFontTx/>
                <a:buNone/>
              </a:pPr>
              <a:t>40</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192B5D3F-B8AD-79BD-9E4F-9BF3606FD953}"/>
              </a:ext>
            </a:extLst>
          </p:cNvPr>
          <p:cNvSpPr>
            <a:spLocks noGrp="1"/>
          </p:cNvSpPr>
          <p:nvPr>
            <p:ph type="sldNum" sz="quarter" idx="12"/>
          </p:nvPr>
        </p:nvSpPr>
        <p:spPr/>
        <p:txBody>
          <a:bodyPr/>
          <a:lstStyle/>
          <a:p>
            <a:fld id="{3576EC27-B82E-E143-A339-DE4537CE5FC3}"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ED5C-3288-1876-1100-5087AA15E34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624EA05-FD8B-C38C-E232-EEE06BCE1F41}"/>
              </a:ext>
            </a:extLst>
          </p:cNvPr>
          <p:cNvSpPr>
            <a:spLocks noGrp="1"/>
          </p:cNvSpPr>
          <p:nvPr>
            <p:ph idx="1"/>
          </p:nvPr>
        </p:nvSpPr>
        <p:spPr/>
        <p:txBody>
          <a:bodyPr/>
          <a:lstStyle/>
          <a:p>
            <a:r>
              <a:rPr lang="en-US" dirty="0">
                <a:solidFill>
                  <a:schemeClr val="bg1">
                    <a:lumMod val="65000"/>
                  </a:schemeClr>
                </a:solidFill>
              </a:rPr>
              <a:t>Probabilistic model-based clustering</a:t>
            </a:r>
          </a:p>
          <a:p>
            <a:r>
              <a:rPr lang="en-US" dirty="0"/>
              <a:t>Clustering high-dimensional data</a:t>
            </a:r>
          </a:p>
          <a:p>
            <a:r>
              <a:rPr lang="en-US" dirty="0" err="1">
                <a:solidFill>
                  <a:schemeClr val="bg1">
                    <a:lumMod val="65000"/>
                  </a:schemeClr>
                </a:solidFill>
              </a:rPr>
              <a:t>Biclustering</a:t>
            </a:r>
            <a:endParaRPr lang="en-US" dirty="0">
              <a:solidFill>
                <a:schemeClr val="bg1">
                  <a:lumMod val="65000"/>
                </a:schemeClr>
              </a:solidFill>
            </a:endParaRPr>
          </a:p>
          <a:p>
            <a:r>
              <a:rPr lang="en-US" dirty="0"/>
              <a:t>Dimensionality reduction for clustering</a:t>
            </a:r>
          </a:p>
          <a:p>
            <a:pPr lvl="1"/>
            <a:r>
              <a:rPr lang="en-US" dirty="0"/>
              <a:t>Linear dimensionality reduction methods for clustering</a:t>
            </a:r>
          </a:p>
          <a:p>
            <a:pPr lvl="1"/>
            <a:r>
              <a:rPr lang="en-US" dirty="0"/>
              <a:t>Nonnegative matrix factorization (NMF)</a:t>
            </a:r>
          </a:p>
          <a:p>
            <a:pPr lvl="1"/>
            <a:r>
              <a:rPr lang="en-US" dirty="0"/>
              <a:t>Spectral clustering</a:t>
            </a:r>
          </a:p>
          <a:p>
            <a:r>
              <a:rPr lang="en-US" dirty="0">
                <a:solidFill>
                  <a:schemeClr val="bg1">
                    <a:lumMod val="65000"/>
                  </a:schemeClr>
                </a:solidFill>
              </a:rPr>
              <a:t>Clustering graph and network data</a:t>
            </a:r>
          </a:p>
          <a:p>
            <a:r>
              <a:rPr lang="en-US" dirty="0" err="1">
                <a:solidFill>
                  <a:schemeClr val="bg1">
                    <a:lumMod val="65000"/>
                  </a:schemeClr>
                </a:solidFill>
              </a:rPr>
              <a:t>Semisupervised</a:t>
            </a:r>
            <a:r>
              <a:rPr lang="en-US" dirty="0">
                <a:solidFill>
                  <a:schemeClr val="bg1">
                    <a:lumMod val="65000"/>
                  </a:schemeClr>
                </a:solidFill>
              </a:rPr>
              <a:t> clustering</a:t>
            </a:r>
          </a:p>
        </p:txBody>
      </p:sp>
      <p:sp>
        <p:nvSpPr>
          <p:cNvPr id="4" name="Slide Number Placeholder 3">
            <a:extLst>
              <a:ext uri="{FF2B5EF4-FFF2-40B4-BE49-F238E27FC236}">
                <a16:creationId xmlns:a16="http://schemas.microsoft.com/office/drawing/2014/main" id="{BC2A6E18-5569-8DCF-23F8-7C4CC2EFB6FB}"/>
              </a:ext>
            </a:extLst>
          </p:cNvPr>
          <p:cNvSpPr>
            <a:spLocks noGrp="1"/>
          </p:cNvSpPr>
          <p:nvPr>
            <p:ph type="sldNum" sz="quarter" idx="12"/>
          </p:nvPr>
        </p:nvSpPr>
        <p:spPr/>
        <p:txBody>
          <a:bodyPr/>
          <a:lstStyle/>
          <a:p>
            <a:fld id="{3576EC27-B82E-E143-A339-DE4537CE5FC3}" type="slidenum">
              <a:rPr lang="en-US" smtClean="0"/>
              <a:t>41</a:t>
            </a:fld>
            <a:endParaRPr lang="en-US"/>
          </a:p>
        </p:txBody>
      </p:sp>
    </p:spTree>
    <p:extLst>
      <p:ext uri="{BB962C8B-B14F-4D97-AF65-F5344CB8AC3E}">
        <p14:creationId xmlns:p14="http://schemas.microsoft.com/office/powerpoint/2010/main" val="2115533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8">
            <a:extLst>
              <a:ext uri="{FF2B5EF4-FFF2-40B4-BE49-F238E27FC236}">
                <a16:creationId xmlns:a16="http://schemas.microsoft.com/office/drawing/2014/main" id="{68ADD6EF-C8F0-52E2-3F7A-66B9E2C5E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466" y="4391696"/>
            <a:ext cx="5001068" cy="227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itle 2">
            <a:extLst>
              <a:ext uri="{FF2B5EF4-FFF2-40B4-BE49-F238E27FC236}">
                <a16:creationId xmlns:a16="http://schemas.microsoft.com/office/drawing/2014/main" id="{F18F2E07-A7DB-93F5-E343-CB430C72A95D}"/>
              </a:ext>
            </a:extLst>
          </p:cNvPr>
          <p:cNvSpPr>
            <a:spLocks noGrp="1"/>
          </p:cNvSpPr>
          <p:nvPr>
            <p:ph type="title"/>
          </p:nvPr>
        </p:nvSpPr>
        <p:spPr/>
        <p:txBody>
          <a:bodyPr/>
          <a:lstStyle/>
          <a:p>
            <a:r>
              <a:rPr lang="en-US" altLang="en-US" dirty="0"/>
              <a:t>Dimensionality-Reduction Methods</a:t>
            </a:r>
          </a:p>
        </p:txBody>
      </p:sp>
      <p:sp>
        <p:nvSpPr>
          <p:cNvPr id="60420" name="Content Placeholder 3">
            <a:extLst>
              <a:ext uri="{FF2B5EF4-FFF2-40B4-BE49-F238E27FC236}">
                <a16:creationId xmlns:a16="http://schemas.microsoft.com/office/drawing/2014/main" id="{E587AF77-0287-90FC-B30F-96CC6C6EB65D}"/>
              </a:ext>
            </a:extLst>
          </p:cNvPr>
          <p:cNvSpPr>
            <a:spLocks noGrp="1"/>
          </p:cNvSpPr>
          <p:nvPr>
            <p:ph idx="1"/>
          </p:nvPr>
        </p:nvSpPr>
        <p:spPr/>
        <p:txBody>
          <a:bodyPr>
            <a:normAutofit/>
          </a:bodyPr>
          <a:lstStyle/>
          <a:p>
            <a:r>
              <a:rPr lang="en-US" altLang="en-US" sz="2400" dirty="0"/>
              <a:t>Dimensionality reduction: In some situations, it is more effective to construct a new space instead of using some subspaces of the original data</a:t>
            </a:r>
          </a:p>
          <a:p>
            <a:r>
              <a:rPr lang="en-US" altLang="en-US" sz="2400" dirty="0"/>
              <a:t>Example: to cluster the points in the figure, any subspace of the original one, X and Y, cannot help, since all the three clusters will be projected into the overlapping areas in X and Y axes</a:t>
            </a:r>
          </a:p>
          <a:p>
            <a:pPr lvl="1"/>
            <a:r>
              <a:rPr lang="en-US" altLang="en-US" sz="2000" dirty="0"/>
              <a:t>Construct a new dimension as the dashed one, the three clusters become apparent when the points projected into the new dimension</a:t>
            </a:r>
          </a:p>
        </p:txBody>
      </p:sp>
      <p:sp>
        <p:nvSpPr>
          <p:cNvPr id="60421" name="Slide Number Placeholder 1">
            <a:extLst>
              <a:ext uri="{FF2B5EF4-FFF2-40B4-BE49-F238E27FC236}">
                <a16:creationId xmlns:a16="http://schemas.microsoft.com/office/drawing/2014/main" id="{000439E9-294F-069E-D51A-FFE7CEDC5FFD}"/>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5D13CEBC-DE00-F346-8899-E76D3EA561D7}" type="slidenum">
              <a:rPr lang="en-US" altLang="en-US" sz="1200">
                <a:latin typeface="Tahoma" panose="020B0604030504040204" pitchFamily="34" charset="0"/>
              </a:rPr>
              <a:pPr algn="r" eaLnBrk="1" hangingPunct="1">
                <a:spcBef>
                  <a:spcPct val="0"/>
                </a:spcBef>
                <a:buClrTx/>
                <a:buSzTx/>
                <a:buFontTx/>
                <a:buNone/>
              </a:pPr>
              <a:t>42</a:t>
            </a:fld>
            <a:endParaRPr lang="en-US" altLang="en-US" sz="1200">
              <a:latin typeface="Tahoma" panose="020B0604030504040204" pitchFamily="34" charset="0"/>
            </a:endParaRPr>
          </a:p>
        </p:txBody>
      </p:sp>
      <p:sp>
        <p:nvSpPr>
          <p:cNvPr id="2" name="Slide Number Placeholder 1">
            <a:extLst>
              <a:ext uri="{FF2B5EF4-FFF2-40B4-BE49-F238E27FC236}">
                <a16:creationId xmlns:a16="http://schemas.microsoft.com/office/drawing/2014/main" id="{61C63D22-2EF1-620E-F69A-8D16F1A4C0F5}"/>
              </a:ext>
            </a:extLst>
          </p:cNvPr>
          <p:cNvSpPr>
            <a:spLocks noGrp="1"/>
          </p:cNvSpPr>
          <p:nvPr>
            <p:ph type="sldNum" sz="quarter" idx="12"/>
          </p:nvPr>
        </p:nvSpPr>
        <p:spPr/>
        <p:txBody>
          <a:bodyPr/>
          <a:lstStyle/>
          <a:p>
            <a:fld id="{3576EC27-B82E-E143-A339-DE4537CE5FC3}" type="slidenum">
              <a:rPr lang="en-US" smtClean="0"/>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97B5D-9AE1-81FB-8F2B-5C14859A3E71}"/>
              </a:ext>
            </a:extLst>
          </p:cNvPr>
          <p:cNvSpPr>
            <a:spLocks noGrp="1"/>
          </p:cNvSpPr>
          <p:nvPr>
            <p:ph type="title"/>
          </p:nvPr>
        </p:nvSpPr>
        <p:spPr/>
        <p:txBody>
          <a:bodyPr/>
          <a:lstStyle/>
          <a:p>
            <a:r>
              <a:rPr lang="en-US" altLang="en-US" dirty="0"/>
              <a:t>Dimensionality Reduction Methods</a:t>
            </a:r>
            <a:endParaRPr lang="en-US" dirty="0"/>
          </a:p>
        </p:txBody>
      </p:sp>
      <p:sp>
        <p:nvSpPr>
          <p:cNvPr id="3" name="Content Placeholder 2">
            <a:extLst>
              <a:ext uri="{FF2B5EF4-FFF2-40B4-BE49-F238E27FC236}">
                <a16:creationId xmlns:a16="http://schemas.microsoft.com/office/drawing/2014/main" id="{1ACC3F36-66A7-8B89-4AA4-548BE5DD8D20}"/>
              </a:ext>
            </a:extLst>
          </p:cNvPr>
          <p:cNvSpPr>
            <a:spLocks noGrp="1"/>
          </p:cNvSpPr>
          <p:nvPr>
            <p:ph idx="1"/>
          </p:nvPr>
        </p:nvSpPr>
        <p:spPr/>
        <p:txBody>
          <a:bodyPr/>
          <a:lstStyle/>
          <a:p>
            <a:r>
              <a:rPr lang="en-US" altLang="en-US" dirty="0">
                <a:solidFill>
                  <a:srgbClr val="0000FF"/>
                </a:solidFill>
              </a:rPr>
              <a:t>Feature selection and extraction</a:t>
            </a:r>
            <a:r>
              <a:rPr lang="en-US" altLang="en-US" dirty="0"/>
              <a:t>: But may not focus on clustering structure finding</a:t>
            </a:r>
          </a:p>
          <a:p>
            <a:r>
              <a:rPr lang="en-US" altLang="en-US" dirty="0">
                <a:solidFill>
                  <a:srgbClr val="0000FF"/>
                </a:solidFill>
              </a:rPr>
              <a:t>Non-negative matrix factorization (NMF)</a:t>
            </a:r>
            <a:r>
              <a:rPr lang="en-US" altLang="en-US" dirty="0"/>
              <a:t>: One high-D sparse nonnegative matrix factorizes approximately into two low-rank matrices</a:t>
            </a:r>
          </a:p>
          <a:p>
            <a:r>
              <a:rPr lang="en-US" altLang="en-US" dirty="0">
                <a:solidFill>
                  <a:srgbClr val="0000FF"/>
                </a:solidFill>
              </a:rPr>
              <a:t>Spectral clustering</a:t>
            </a:r>
            <a:r>
              <a:rPr lang="en-US" altLang="en-US" dirty="0"/>
              <a:t>: Uses the spectrum of the similarity matrix of the data to perform dimensionality reduction for clustering in fewer dimensions</a:t>
            </a:r>
          </a:p>
          <a:p>
            <a:endParaRPr lang="en-US" dirty="0"/>
          </a:p>
        </p:txBody>
      </p:sp>
      <p:sp>
        <p:nvSpPr>
          <p:cNvPr id="4" name="Slide Number Placeholder 3">
            <a:extLst>
              <a:ext uri="{FF2B5EF4-FFF2-40B4-BE49-F238E27FC236}">
                <a16:creationId xmlns:a16="http://schemas.microsoft.com/office/drawing/2014/main" id="{652F0EB1-A033-30FC-E79C-276C0C3B6711}"/>
              </a:ext>
            </a:extLst>
          </p:cNvPr>
          <p:cNvSpPr>
            <a:spLocks noGrp="1"/>
          </p:cNvSpPr>
          <p:nvPr>
            <p:ph type="sldNum" sz="quarter" idx="12"/>
          </p:nvPr>
        </p:nvSpPr>
        <p:spPr/>
        <p:txBody>
          <a:bodyPr/>
          <a:lstStyle/>
          <a:p>
            <a:fld id="{3576EC27-B82E-E143-A339-DE4537CE5FC3}" type="slidenum">
              <a:rPr lang="en-US" smtClean="0"/>
              <a:t>43</a:t>
            </a:fld>
            <a:endParaRPr lang="en-US"/>
          </a:p>
        </p:txBody>
      </p:sp>
    </p:spTree>
    <p:extLst>
      <p:ext uri="{BB962C8B-B14F-4D97-AF65-F5344CB8AC3E}">
        <p14:creationId xmlns:p14="http://schemas.microsoft.com/office/powerpoint/2010/main" val="2395237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F2E7B2B5-8FCB-6994-1F4C-EC70955CF4D7}"/>
              </a:ext>
            </a:extLst>
          </p:cNvPr>
          <p:cNvSpPr>
            <a:spLocks noGrp="1" noChangeArrowheads="1"/>
          </p:cNvSpPr>
          <p:nvPr>
            <p:ph type="title"/>
          </p:nvPr>
        </p:nvSpPr>
        <p:spPr/>
        <p:txBody>
          <a:bodyPr>
            <a:normAutofit/>
          </a:bodyPr>
          <a:lstStyle/>
          <a:p>
            <a:r>
              <a:rPr lang="en-US" altLang="en-US"/>
              <a:t>High-Dimensional Clustering by Nonnegative Matrix Factorization (NMF) </a:t>
            </a:r>
          </a:p>
        </p:txBody>
      </p:sp>
      <p:sp>
        <p:nvSpPr>
          <p:cNvPr id="61443" name="Rectangle 3">
            <a:extLst>
              <a:ext uri="{FF2B5EF4-FFF2-40B4-BE49-F238E27FC236}">
                <a16:creationId xmlns:a16="http://schemas.microsoft.com/office/drawing/2014/main" id="{FF57AB55-6BF4-8C0D-0000-5F75C2956003}"/>
              </a:ext>
            </a:extLst>
          </p:cNvPr>
          <p:cNvSpPr>
            <a:spLocks noGrp="1" noChangeArrowheads="1"/>
          </p:cNvSpPr>
          <p:nvPr>
            <p:ph idx="1"/>
          </p:nvPr>
        </p:nvSpPr>
        <p:spPr/>
        <p:txBody>
          <a:bodyPr>
            <a:normAutofit lnSpcReduction="10000"/>
          </a:bodyPr>
          <a:lstStyle/>
          <a:p>
            <a:r>
              <a:rPr lang="en-US" altLang="en-US" sz="2000"/>
              <a:t>Nonnegative matrix factorization (NMF)</a:t>
            </a:r>
          </a:p>
          <a:p>
            <a:pPr lvl="1"/>
            <a:r>
              <a:rPr lang="en-US" altLang="en-US" sz="2000"/>
              <a:t>A nonnegative matrix A</a:t>
            </a:r>
            <a:r>
              <a:rPr lang="en-US" altLang="en-US" sz="2000" baseline="-25000"/>
              <a:t>n×d</a:t>
            </a:r>
            <a:r>
              <a:rPr lang="en-US" altLang="en-US" sz="2000"/>
              <a:t> (e.g., word frequencies in docs) can be approximately factorized into two non-negative low rank matrices U</a:t>
            </a:r>
            <a:r>
              <a:rPr lang="en-US" altLang="en-US" sz="2000" baseline="-25000"/>
              <a:t>n×k</a:t>
            </a:r>
            <a:r>
              <a:rPr lang="en-US" altLang="en-US" sz="2000"/>
              <a:t> and V</a:t>
            </a:r>
            <a:r>
              <a:rPr lang="en-US" altLang="en-US" sz="2000" baseline="-25000"/>
              <a:t>k×d </a:t>
            </a:r>
            <a:r>
              <a:rPr lang="en-US" altLang="en-US" sz="2000"/>
              <a:t>: A</a:t>
            </a:r>
            <a:r>
              <a:rPr lang="en-US" altLang="en-US" sz="2000" baseline="-25000"/>
              <a:t>n×d</a:t>
            </a:r>
            <a:r>
              <a:rPr lang="en-US" altLang="en-US" sz="2000"/>
              <a:t> ≈ U</a:t>
            </a:r>
            <a:r>
              <a:rPr lang="en-US" altLang="en-US" sz="2000" baseline="-25000"/>
              <a:t>n×k</a:t>
            </a:r>
            <a:r>
              <a:rPr lang="en-US" altLang="en-US" sz="2000"/>
              <a:t> V</a:t>
            </a:r>
            <a:r>
              <a:rPr lang="en-US" altLang="en-US" sz="2000" baseline="-25000"/>
              <a:t>k×d</a:t>
            </a:r>
            <a:r>
              <a:rPr lang="en-US" altLang="en-US" sz="2000"/>
              <a:t>  (or, A ≈ U V)</a:t>
            </a:r>
          </a:p>
          <a:p>
            <a:pPr lvl="1"/>
            <a:r>
              <a:rPr lang="en-US" altLang="en-US" sz="2000"/>
              <a:t>Residue matrix R represents the noise in the underlying data:  R = A − U V </a:t>
            </a:r>
          </a:p>
          <a:p>
            <a:r>
              <a:rPr lang="en-US" altLang="en-US" sz="2000"/>
              <a:t>Constrained optimization:  Determine U and V so that the sum of the square of the residuals in R  is minimized</a:t>
            </a:r>
          </a:p>
          <a:p>
            <a:r>
              <a:rPr lang="en-US" altLang="en-US" sz="2000"/>
              <a:t>U and V simultaneously provide the clusters on the rows (docs) and columns (words).  Thus it is another kind of co-clustering</a:t>
            </a:r>
          </a:p>
          <a:p>
            <a:pPr lvl="1"/>
            <a:r>
              <a:rPr lang="en-US" altLang="en-US" sz="2000"/>
              <a:t>U</a:t>
            </a:r>
            <a:r>
              <a:rPr lang="en-US" altLang="en-US" sz="2000" baseline="-25000"/>
              <a:t>n×k</a:t>
            </a:r>
            <a:r>
              <a:rPr lang="en-US" altLang="en-US" sz="2000"/>
              <a:t> represents the components of each of n objects mapped into each of k newly created dimensions</a:t>
            </a:r>
          </a:p>
          <a:p>
            <a:pPr lvl="1"/>
            <a:r>
              <a:rPr lang="en-US" altLang="en-US" sz="2000"/>
              <a:t>V</a:t>
            </a:r>
            <a:r>
              <a:rPr lang="en-US" altLang="en-US" sz="2000" baseline="-25000"/>
              <a:t>k×d </a:t>
            </a:r>
            <a:r>
              <a:rPr lang="en-US" altLang="en-US" sz="2000"/>
              <a:t>represents each of k newly created dimensions in terms of the original d dimensions (words)</a:t>
            </a:r>
          </a:p>
          <a:p>
            <a:r>
              <a:rPr lang="en-US" altLang="en-US" sz="2000"/>
              <a:t>Advantage: Intepretability of NMF—A data point can be expressed as a non-negative linear combination of the concepts in the underlying data </a:t>
            </a:r>
          </a:p>
        </p:txBody>
      </p:sp>
      <p:sp>
        <p:nvSpPr>
          <p:cNvPr id="2" name="Slide Number Placeholder 1">
            <a:extLst>
              <a:ext uri="{FF2B5EF4-FFF2-40B4-BE49-F238E27FC236}">
                <a16:creationId xmlns:a16="http://schemas.microsoft.com/office/drawing/2014/main" id="{88507E97-A101-FB9B-D889-2B78F4C52936}"/>
              </a:ext>
            </a:extLst>
          </p:cNvPr>
          <p:cNvSpPr>
            <a:spLocks noGrp="1"/>
          </p:cNvSpPr>
          <p:nvPr>
            <p:ph type="sldNum" sz="quarter" idx="12"/>
          </p:nvPr>
        </p:nvSpPr>
        <p:spPr/>
        <p:txBody>
          <a:bodyPr/>
          <a:lstStyle/>
          <a:p>
            <a:fld id="{3576EC27-B82E-E143-A339-DE4537CE5FC3}"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2">
            <a:extLst>
              <a:ext uri="{FF2B5EF4-FFF2-40B4-BE49-F238E27FC236}">
                <a16:creationId xmlns:a16="http://schemas.microsoft.com/office/drawing/2014/main" id="{F2830E6A-7A26-586C-91B8-433A6AFF2FAF}"/>
              </a:ext>
            </a:extLst>
          </p:cNvPr>
          <p:cNvSpPr>
            <a:spLocks noGrp="1"/>
          </p:cNvSpPr>
          <p:nvPr>
            <p:ph type="title"/>
          </p:nvPr>
        </p:nvSpPr>
        <p:spPr/>
        <p:txBody>
          <a:bodyPr/>
          <a:lstStyle/>
          <a:p>
            <a:r>
              <a:rPr lang="en-US" altLang="en-US"/>
              <a:t>Spectral Clustering Methods</a:t>
            </a:r>
          </a:p>
        </p:txBody>
      </p:sp>
      <p:sp>
        <p:nvSpPr>
          <p:cNvPr id="4" name="Content Placeholder 3">
            <a:extLst>
              <a:ext uri="{FF2B5EF4-FFF2-40B4-BE49-F238E27FC236}">
                <a16:creationId xmlns:a16="http://schemas.microsoft.com/office/drawing/2014/main" id="{CD422463-9C9C-DC2A-E047-A3DE1F4787C7}"/>
              </a:ext>
            </a:extLst>
          </p:cNvPr>
          <p:cNvSpPr>
            <a:spLocks noGrp="1"/>
          </p:cNvSpPr>
          <p:nvPr>
            <p:ph idx="1"/>
          </p:nvPr>
        </p:nvSpPr>
        <p:spPr/>
        <p:txBody>
          <a:bodyPr/>
          <a:lstStyle/>
          <a:p>
            <a:r>
              <a:rPr lang="en-US" altLang="en-US" dirty="0"/>
              <a:t>Spectral clustering methods use the spectrum of the similarity matrix of the data to perform dimensionality reduction for clustering in fewer dimensions</a:t>
            </a:r>
          </a:p>
          <a:p>
            <a:r>
              <a:rPr lang="en-US" altLang="en-US" dirty="0"/>
              <a:t>It combines feature extraction and clustering</a:t>
            </a:r>
          </a:p>
          <a:p>
            <a:r>
              <a:rPr lang="en-US" altLang="en-US" dirty="0"/>
              <a:t>Classical methods</a:t>
            </a:r>
          </a:p>
          <a:p>
            <a:pPr lvl="1"/>
            <a:r>
              <a:rPr lang="en-US" altLang="en-US" dirty="0"/>
              <a:t>Normalized Cuts (Shi and Malik, CVPR’97 or PAMI’2000)</a:t>
            </a:r>
          </a:p>
          <a:p>
            <a:pPr lvl="1"/>
            <a:r>
              <a:rPr lang="en-US" altLang="en-US" dirty="0"/>
              <a:t>The Ng-Jordan-Weiss algorithm (NIPS’01)</a:t>
            </a:r>
          </a:p>
        </p:txBody>
      </p:sp>
      <p:sp>
        <p:nvSpPr>
          <p:cNvPr id="62467" name="Slide Number Placeholder 1">
            <a:extLst>
              <a:ext uri="{FF2B5EF4-FFF2-40B4-BE49-F238E27FC236}">
                <a16:creationId xmlns:a16="http://schemas.microsoft.com/office/drawing/2014/main" id="{72C4621D-41C4-2F15-A398-D4851C7219FA}"/>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AF522990-4DA2-CF4E-9866-61047E60B77F}" type="slidenum">
              <a:rPr lang="en-US" altLang="en-US" sz="1200">
                <a:latin typeface="Tahoma" panose="020B0604030504040204" pitchFamily="34" charset="0"/>
              </a:rPr>
              <a:pPr algn="r" eaLnBrk="1" hangingPunct="1">
                <a:spcBef>
                  <a:spcPct val="0"/>
                </a:spcBef>
                <a:buClrTx/>
                <a:buSzTx/>
                <a:buFontTx/>
                <a:buNone/>
              </a:pPr>
              <a:t>45</a:t>
            </a:fld>
            <a:endParaRPr lang="en-US" altLang="en-US" sz="1200">
              <a:latin typeface="Tahoma" panose="020B0604030504040204" pitchFamily="34" charset="0"/>
            </a:endParaRPr>
          </a:p>
        </p:txBody>
      </p:sp>
      <p:sp>
        <p:nvSpPr>
          <p:cNvPr id="2" name="Slide Number Placeholder 1">
            <a:extLst>
              <a:ext uri="{FF2B5EF4-FFF2-40B4-BE49-F238E27FC236}">
                <a16:creationId xmlns:a16="http://schemas.microsoft.com/office/drawing/2014/main" id="{3F840B80-9334-1F39-834F-E0CFD0C42FF1}"/>
              </a:ext>
            </a:extLst>
          </p:cNvPr>
          <p:cNvSpPr>
            <a:spLocks noGrp="1"/>
          </p:cNvSpPr>
          <p:nvPr>
            <p:ph type="sldNum" sz="quarter" idx="12"/>
          </p:nvPr>
        </p:nvSpPr>
        <p:spPr/>
        <p:txBody>
          <a:bodyPr/>
          <a:lstStyle/>
          <a:p>
            <a:fld id="{3576EC27-B82E-E143-A339-DE4537CE5FC3}"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2">
            <a:extLst>
              <a:ext uri="{FF2B5EF4-FFF2-40B4-BE49-F238E27FC236}">
                <a16:creationId xmlns:a16="http://schemas.microsoft.com/office/drawing/2014/main" id="{392910A9-8ADC-9EC3-4C9A-AC246B7EC7B0}"/>
              </a:ext>
            </a:extLst>
          </p:cNvPr>
          <p:cNvSpPr>
            <a:spLocks noGrp="1"/>
          </p:cNvSpPr>
          <p:nvPr>
            <p:ph type="title"/>
          </p:nvPr>
        </p:nvSpPr>
        <p:spPr/>
        <p:txBody>
          <a:bodyPr/>
          <a:lstStyle/>
          <a:p>
            <a:r>
              <a:rPr lang="en-US" altLang="en-US" sz="3200" b="1"/>
              <a:t>Spectral Clustering: </a:t>
            </a:r>
            <a:br>
              <a:rPr lang="en-US" altLang="en-US" sz="3200" b="1"/>
            </a:br>
            <a:r>
              <a:rPr lang="en-US" altLang="en-US" sz="3200" b="1"/>
              <a:t>The </a:t>
            </a:r>
            <a:r>
              <a:rPr lang="en-US" altLang="en-US" sz="3200"/>
              <a:t>Ng-Jordan-Weiss (NJW) Algorithm</a:t>
            </a:r>
          </a:p>
        </p:txBody>
      </p:sp>
      <mc:AlternateContent xmlns:mc="http://schemas.openxmlformats.org/markup-compatibility/2006" xmlns:a14="http://schemas.microsoft.com/office/drawing/2010/main">
        <mc:Choice Requires="a14">
          <p:sp>
            <p:nvSpPr>
              <p:cNvPr id="63491" name="Content Placeholder 3">
                <a:extLst>
                  <a:ext uri="{FF2B5EF4-FFF2-40B4-BE49-F238E27FC236}">
                    <a16:creationId xmlns:a16="http://schemas.microsoft.com/office/drawing/2014/main" id="{1604227C-F035-1445-F698-F5328081ACE6}"/>
                  </a:ext>
                </a:extLst>
              </p:cNvPr>
              <p:cNvSpPr>
                <a:spLocks noGrp="1"/>
              </p:cNvSpPr>
              <p:nvPr>
                <p:ph idx="1"/>
              </p:nvPr>
            </p:nvSpPr>
            <p:spPr/>
            <p:txBody>
              <a:bodyPr>
                <a:normAutofit lnSpcReduction="10000"/>
              </a:bodyPr>
              <a:lstStyle/>
              <a:p>
                <a:pPr marL="533400" indent="-533400"/>
                <a:r>
                  <a:rPr lang="en-US" altLang="en-US" sz="2000" dirty="0"/>
                  <a:t>Given a set of objects o</a:t>
                </a:r>
                <a:r>
                  <a:rPr lang="en-US" altLang="en-US" sz="2000" baseline="-25000" dirty="0"/>
                  <a:t>1</a:t>
                </a:r>
                <a:r>
                  <a:rPr lang="en-US" altLang="en-US" sz="2000" dirty="0"/>
                  <a:t>, …, o</a:t>
                </a:r>
                <a:r>
                  <a:rPr lang="en-US" altLang="en-US" sz="2000" baseline="-25000" dirty="0"/>
                  <a:t>n</a:t>
                </a:r>
                <a:r>
                  <a:rPr lang="en-US" altLang="en-US" sz="2000" dirty="0"/>
                  <a:t>, and the distance between each pair of objects, </a:t>
                </a:r>
                <a:r>
                  <a:rPr lang="en-US" altLang="en-US" sz="2000" dirty="0" err="1"/>
                  <a:t>dist</a:t>
                </a:r>
                <a:r>
                  <a:rPr lang="en-US" altLang="en-US" sz="2000" dirty="0"/>
                  <a:t>(o</a:t>
                </a:r>
                <a:r>
                  <a:rPr lang="en-US" altLang="en-US" sz="2000" baseline="-25000" dirty="0"/>
                  <a:t>i</a:t>
                </a:r>
                <a:r>
                  <a:rPr lang="en-US" altLang="en-US" sz="2000" dirty="0"/>
                  <a:t>, </a:t>
                </a:r>
                <a:r>
                  <a:rPr lang="en-US" altLang="en-US" sz="2000" dirty="0" err="1"/>
                  <a:t>o</a:t>
                </a:r>
                <a:r>
                  <a:rPr lang="en-US" altLang="en-US" sz="2000" baseline="-25000" dirty="0" err="1"/>
                  <a:t>j</a:t>
                </a:r>
                <a:r>
                  <a:rPr lang="en-US" altLang="en-US" sz="2000" dirty="0"/>
                  <a:t>), find the desired number k of clusters</a:t>
                </a:r>
              </a:p>
              <a:p>
                <a:pPr marL="533400" indent="-533400"/>
                <a:r>
                  <a:rPr lang="en-US" altLang="en-US" sz="2000" dirty="0"/>
                  <a:t>Calculate an affinity matrix W, where </a:t>
                </a:r>
                <a:r>
                  <a:rPr lang="el-GR" altLang="en-US" sz="2000" dirty="0">
                    <a:cs typeface="Arial" panose="020B0604020202020204" pitchFamily="34" charset="0"/>
                  </a:rPr>
                  <a:t>σ</a:t>
                </a:r>
                <a:r>
                  <a:rPr lang="en-US" altLang="en-US" sz="2000" dirty="0">
                    <a:cs typeface="Arial" panose="020B0604020202020204" pitchFamily="34" charset="0"/>
                  </a:rPr>
                  <a:t> is </a:t>
                </a:r>
                <a:r>
                  <a:rPr lang="en-US" altLang="en-US" sz="2000" dirty="0"/>
                  <a:t>a scaling parameter that controls how fast the affinity </a:t>
                </a:r>
                <a:r>
                  <a:rPr lang="en-US" altLang="en-US" sz="2000" i="1" dirty="0" err="1"/>
                  <a:t>W</a:t>
                </a:r>
                <a:r>
                  <a:rPr lang="en-US" altLang="en-US" sz="2000" i="1" baseline="-25000" dirty="0" err="1"/>
                  <a:t>ij</a:t>
                </a:r>
                <a:r>
                  <a:rPr lang="en-US" altLang="en-US" sz="2000" i="1" baseline="-25000" dirty="0"/>
                  <a:t> </a:t>
                </a:r>
                <a:r>
                  <a:rPr lang="en-US" altLang="en-US" sz="2000" dirty="0"/>
                  <a:t>decreases as </a:t>
                </a:r>
                <a:r>
                  <a:rPr lang="en-US" altLang="en-US" sz="2000" dirty="0" err="1"/>
                  <a:t>dist</a:t>
                </a:r>
                <a:r>
                  <a:rPr lang="en-US" altLang="en-US" sz="2000" dirty="0"/>
                  <a:t>(o</a:t>
                </a:r>
                <a:r>
                  <a:rPr lang="en-US" altLang="en-US" sz="2000" baseline="-25000" dirty="0"/>
                  <a:t>i</a:t>
                </a:r>
                <a:r>
                  <a:rPr lang="en-US" altLang="en-US" sz="2000" dirty="0"/>
                  <a:t>, </a:t>
                </a:r>
                <a:r>
                  <a:rPr lang="en-US" altLang="en-US" sz="2000" dirty="0" err="1"/>
                  <a:t>o</a:t>
                </a:r>
                <a:r>
                  <a:rPr lang="en-US" altLang="en-US" sz="2000" baseline="-25000" dirty="0" err="1"/>
                  <a:t>j</a:t>
                </a:r>
                <a:r>
                  <a:rPr lang="en-US" altLang="en-US" sz="2000" dirty="0"/>
                  <a:t>) increases.    In NJW, set </a:t>
                </a:r>
                <a:r>
                  <a:rPr lang="en-US" altLang="en-US" sz="2000" dirty="0" err="1"/>
                  <a:t>W</a:t>
                </a:r>
                <a:r>
                  <a:rPr lang="en-US" altLang="en-US" sz="2000" baseline="-25000" dirty="0" err="1"/>
                  <a:t>ij</a:t>
                </a:r>
                <a:r>
                  <a:rPr lang="en-US" altLang="en-US" sz="2000" dirty="0"/>
                  <a:t> = 0 and </a:t>
                </a:r>
                <a14:m>
                  <m:oMath xmlns:m="http://schemas.openxmlformats.org/officeDocument/2006/math">
                    <m:sSub>
                      <m:sSubPr>
                        <m:ctrlPr>
                          <a:rPr lang="en-CA" altLang="en-US" sz="2000" b="0" i="1" smtClean="0">
                            <a:latin typeface="Cambria Math" panose="02040503050406030204" pitchFamily="18" charset="0"/>
                          </a:rPr>
                        </m:ctrlPr>
                      </m:sSubPr>
                      <m:e>
                        <m:r>
                          <a:rPr lang="en-CA" altLang="en-US" sz="2000" b="0" i="1" smtClean="0">
                            <a:latin typeface="Cambria Math" panose="02040503050406030204" pitchFamily="18" charset="0"/>
                          </a:rPr>
                          <m:t>𝐷</m:t>
                        </m:r>
                      </m:e>
                      <m:sub>
                        <m:r>
                          <a:rPr lang="en-CA" altLang="en-US" sz="2000" b="0" i="1" smtClean="0">
                            <a:latin typeface="Cambria Math" panose="02040503050406030204" pitchFamily="18" charset="0"/>
                          </a:rPr>
                          <m:t>𝑖𝑖</m:t>
                        </m:r>
                      </m:sub>
                    </m:sSub>
                    <m:r>
                      <a:rPr lang="en-CA" altLang="en-US" sz="2000" b="0" i="1" smtClean="0">
                        <a:latin typeface="Cambria Math" panose="02040503050406030204" pitchFamily="18" charset="0"/>
                      </a:rPr>
                      <m:t>=</m:t>
                    </m:r>
                    <m:nary>
                      <m:naryPr>
                        <m:chr m:val="∑"/>
                        <m:ctrlPr>
                          <a:rPr lang="en-CA" altLang="en-US" sz="2000" b="0" i="1" smtClean="0">
                            <a:latin typeface="Cambria Math" panose="02040503050406030204" pitchFamily="18" charset="0"/>
                          </a:rPr>
                        </m:ctrlPr>
                      </m:naryPr>
                      <m:sub>
                        <m:r>
                          <m:rPr>
                            <m:brk m:alnAt="23"/>
                          </m:rPr>
                          <a:rPr lang="en-CA" altLang="en-US" sz="2000" b="0" i="1" smtClean="0">
                            <a:latin typeface="Cambria Math" panose="02040503050406030204" pitchFamily="18" charset="0"/>
                          </a:rPr>
                          <m:t>𝑖</m:t>
                        </m:r>
                        <m:r>
                          <a:rPr lang="en-CA" altLang="en-US" sz="2000" b="0" i="1" smtClean="0">
                            <a:latin typeface="Cambria Math" panose="02040503050406030204" pitchFamily="18" charset="0"/>
                          </a:rPr>
                          <m:t>=1</m:t>
                        </m:r>
                      </m:sub>
                      <m:sup>
                        <m:r>
                          <a:rPr lang="en-CA" altLang="en-US" sz="2000" b="0" i="1" smtClean="0">
                            <a:latin typeface="Cambria Math" panose="02040503050406030204" pitchFamily="18" charset="0"/>
                          </a:rPr>
                          <m:t>𝑛</m:t>
                        </m:r>
                      </m:sup>
                      <m:e>
                        <m:sSub>
                          <m:sSubPr>
                            <m:ctrlPr>
                              <a:rPr lang="en-CA" altLang="en-US" sz="2000" b="0" i="1" smtClean="0">
                                <a:latin typeface="Cambria Math" panose="02040503050406030204" pitchFamily="18" charset="0"/>
                              </a:rPr>
                            </m:ctrlPr>
                          </m:sSubPr>
                          <m:e>
                            <m:r>
                              <a:rPr lang="en-CA" altLang="en-US" sz="2000" b="0" i="1" smtClean="0">
                                <a:latin typeface="Cambria Math" panose="02040503050406030204" pitchFamily="18" charset="0"/>
                              </a:rPr>
                              <m:t>𝑊</m:t>
                            </m:r>
                          </m:e>
                          <m:sub>
                            <m:r>
                              <a:rPr lang="en-CA" altLang="en-US" sz="2000" b="0" i="1" smtClean="0">
                                <a:latin typeface="Cambria Math" panose="02040503050406030204" pitchFamily="18" charset="0"/>
                              </a:rPr>
                              <m:t>𝑖𝑗</m:t>
                            </m:r>
                          </m:sub>
                        </m:sSub>
                      </m:e>
                    </m:nary>
                  </m:oMath>
                </a14:m>
                <a:endParaRPr lang="en-US" altLang="en-US" sz="2000" dirty="0"/>
              </a:p>
              <a:p>
                <a:pPr marL="533400" indent="-533400"/>
                <a:r>
                  <a:rPr lang="en-US" altLang="en-US" sz="2000" dirty="0"/>
                  <a:t>Derive a matrix A = </a:t>
                </a:r>
                <a:r>
                  <a:rPr lang="en-US" altLang="en-US" sz="2000" i="1" dirty="0"/>
                  <a:t>f</a:t>
                </a:r>
                <a:r>
                  <a:rPr lang="en-US" altLang="en-US" sz="2000" dirty="0"/>
                  <a:t>(W). NJW defines a matrix D to be a diagonal matrix </a:t>
                </a:r>
                <a:r>
                  <a:rPr lang="en-US" altLang="en-US" sz="2000" dirty="0" err="1"/>
                  <a:t>s.t.</a:t>
                </a:r>
                <a:r>
                  <a:rPr lang="en-US" altLang="en-US" sz="2000" dirty="0"/>
                  <a:t> </a:t>
                </a:r>
                <a:r>
                  <a:rPr lang="en-US" altLang="en-US" sz="2000" dirty="0" err="1"/>
                  <a:t>D</a:t>
                </a:r>
                <a:r>
                  <a:rPr lang="en-US" altLang="en-US" sz="2000" baseline="-25000" dirty="0" err="1"/>
                  <a:t>ii</a:t>
                </a:r>
                <a:r>
                  <a:rPr lang="en-US" altLang="en-US" sz="2000" dirty="0"/>
                  <a:t> is the sum of the </a:t>
                </a:r>
                <a:r>
                  <a:rPr lang="en-US" altLang="en-US" sz="2000" dirty="0" err="1"/>
                  <a:t>i-th</a:t>
                </a:r>
                <a:r>
                  <a:rPr lang="en-US" altLang="en-US" sz="2000" dirty="0"/>
                  <a:t> row of W, i.e., </a:t>
                </a:r>
                <a14:m>
                  <m:oMath xmlns:m="http://schemas.openxmlformats.org/officeDocument/2006/math">
                    <m:sSub>
                      <m:sSubPr>
                        <m:ctrlPr>
                          <a:rPr lang="en-CA" altLang="en-US" sz="2000" b="0" i="1" smtClean="0">
                            <a:latin typeface="Cambria Math" panose="02040503050406030204" pitchFamily="18" charset="0"/>
                          </a:rPr>
                        </m:ctrlPr>
                      </m:sSubPr>
                      <m:e>
                        <m:r>
                          <a:rPr lang="en-CA" altLang="en-US" sz="2000" b="0" i="1" smtClean="0">
                            <a:latin typeface="Cambria Math" panose="02040503050406030204" pitchFamily="18" charset="0"/>
                          </a:rPr>
                          <m:t>𝑊</m:t>
                        </m:r>
                      </m:e>
                      <m:sub>
                        <m:r>
                          <a:rPr lang="en-CA" altLang="en-US" sz="2000" b="0" i="1" smtClean="0">
                            <a:latin typeface="Cambria Math" panose="02040503050406030204" pitchFamily="18" charset="0"/>
                          </a:rPr>
                          <m:t>𝑖𝑗</m:t>
                        </m:r>
                      </m:sub>
                    </m:sSub>
                    <m:r>
                      <a:rPr lang="en-CA" altLang="en-US" sz="2000" b="0" i="1" smtClean="0">
                        <a:latin typeface="Cambria Math" panose="02040503050406030204" pitchFamily="18" charset="0"/>
                      </a:rPr>
                      <m:t>=</m:t>
                    </m:r>
                    <m:sSup>
                      <m:sSupPr>
                        <m:ctrlPr>
                          <a:rPr lang="en-CA" altLang="en-US" sz="2000" b="0" i="1" smtClean="0">
                            <a:latin typeface="Cambria Math" panose="02040503050406030204" pitchFamily="18" charset="0"/>
                          </a:rPr>
                        </m:ctrlPr>
                      </m:sSupPr>
                      <m:e>
                        <m:r>
                          <a:rPr lang="en-CA" altLang="en-US" sz="2000" b="0" i="1" smtClean="0">
                            <a:latin typeface="Cambria Math" panose="02040503050406030204" pitchFamily="18" charset="0"/>
                          </a:rPr>
                          <m:t>𝑒</m:t>
                        </m:r>
                      </m:e>
                      <m:sup>
                        <m:r>
                          <a:rPr lang="en-CA" altLang="en-US" sz="2000" b="0" i="1" smtClean="0">
                            <a:latin typeface="Cambria Math" panose="02040503050406030204" pitchFamily="18" charset="0"/>
                          </a:rPr>
                          <m:t>−</m:t>
                        </m:r>
                        <m:f>
                          <m:fPr>
                            <m:ctrlPr>
                              <a:rPr lang="en-CA" altLang="en-US" sz="2000" b="0" i="1" smtClean="0">
                                <a:latin typeface="Cambria Math" panose="02040503050406030204" pitchFamily="18" charset="0"/>
                              </a:rPr>
                            </m:ctrlPr>
                          </m:fPr>
                          <m:num>
                            <m:r>
                              <a:rPr lang="en-CA" altLang="en-US" sz="2000" b="0" i="1" smtClean="0">
                                <a:latin typeface="Cambria Math" panose="02040503050406030204" pitchFamily="18" charset="0"/>
                              </a:rPr>
                              <m:t>𝑑𝑖𝑠𝑡</m:t>
                            </m:r>
                            <m:d>
                              <m:dPr>
                                <m:ctrlPr>
                                  <a:rPr lang="en-CA" altLang="en-US" sz="2000" b="0" i="1" smtClean="0">
                                    <a:latin typeface="Cambria Math" panose="02040503050406030204" pitchFamily="18" charset="0"/>
                                  </a:rPr>
                                </m:ctrlPr>
                              </m:dPr>
                              <m:e>
                                <m:sSub>
                                  <m:sSubPr>
                                    <m:ctrlPr>
                                      <a:rPr lang="en-CA" altLang="en-US" sz="2000" b="0" i="1" smtClean="0">
                                        <a:latin typeface="Cambria Math" panose="02040503050406030204" pitchFamily="18" charset="0"/>
                                      </a:rPr>
                                    </m:ctrlPr>
                                  </m:sSubPr>
                                  <m:e>
                                    <m:r>
                                      <a:rPr lang="en-CA" altLang="en-US" sz="2000" b="0" i="1" smtClean="0">
                                        <a:latin typeface="Cambria Math" panose="02040503050406030204" pitchFamily="18" charset="0"/>
                                      </a:rPr>
                                      <m:t>𝑜</m:t>
                                    </m:r>
                                  </m:e>
                                  <m:sub>
                                    <m:r>
                                      <a:rPr lang="en-CA" altLang="en-US" sz="2000" b="0" i="1" smtClean="0">
                                        <a:latin typeface="Cambria Math" panose="02040503050406030204" pitchFamily="18" charset="0"/>
                                      </a:rPr>
                                      <m:t>𝑖</m:t>
                                    </m:r>
                                  </m:sub>
                                </m:sSub>
                                <m:r>
                                  <a:rPr lang="en-CA" altLang="en-US" sz="2000" b="0" i="1" smtClean="0">
                                    <a:latin typeface="Cambria Math" panose="02040503050406030204" pitchFamily="18" charset="0"/>
                                  </a:rPr>
                                  <m:t>, </m:t>
                                </m:r>
                                <m:sSub>
                                  <m:sSubPr>
                                    <m:ctrlPr>
                                      <a:rPr lang="en-CA" altLang="en-US" sz="2000" b="0" i="1" smtClean="0">
                                        <a:latin typeface="Cambria Math" panose="02040503050406030204" pitchFamily="18" charset="0"/>
                                      </a:rPr>
                                    </m:ctrlPr>
                                  </m:sSubPr>
                                  <m:e>
                                    <m:r>
                                      <a:rPr lang="en-CA" altLang="en-US" sz="2000" b="0" i="1" smtClean="0">
                                        <a:latin typeface="Cambria Math" panose="02040503050406030204" pitchFamily="18" charset="0"/>
                                      </a:rPr>
                                      <m:t>𝑜</m:t>
                                    </m:r>
                                  </m:e>
                                  <m:sub>
                                    <m:r>
                                      <a:rPr lang="en-CA" altLang="en-US" sz="2000" b="0" i="1" smtClean="0">
                                        <a:latin typeface="Cambria Math" panose="02040503050406030204" pitchFamily="18" charset="0"/>
                                      </a:rPr>
                                      <m:t>𝑗</m:t>
                                    </m:r>
                                  </m:sub>
                                </m:sSub>
                              </m:e>
                            </m:d>
                          </m:num>
                          <m:den>
                            <m:sSup>
                              <m:sSupPr>
                                <m:ctrlPr>
                                  <a:rPr lang="en-CA" altLang="en-US" sz="2000" b="0" i="1" smtClean="0">
                                    <a:latin typeface="Cambria Math" panose="02040503050406030204" pitchFamily="18" charset="0"/>
                                  </a:rPr>
                                </m:ctrlPr>
                              </m:sSupPr>
                              <m:e>
                                <m:r>
                                  <a:rPr lang="en-CA" altLang="en-US" sz="2000" b="0" i="1" smtClean="0">
                                    <a:latin typeface="Cambria Math" panose="02040503050406030204" pitchFamily="18" charset="0"/>
                                  </a:rPr>
                                  <m:t>𝜎</m:t>
                                </m:r>
                              </m:e>
                              <m:sup>
                                <m:r>
                                  <a:rPr lang="en-CA" altLang="en-US" sz="2000" b="0" i="1" smtClean="0">
                                    <a:latin typeface="Cambria Math" panose="02040503050406030204" pitchFamily="18" charset="0"/>
                                  </a:rPr>
                                  <m:t>2</m:t>
                                </m:r>
                              </m:sup>
                            </m:sSup>
                          </m:den>
                        </m:f>
                      </m:sup>
                    </m:sSup>
                  </m:oMath>
                </a14:m>
                <a:r>
                  <a:rPr lang="en-US" altLang="en-US" sz="2000" dirty="0"/>
                  <a:t> and then </a:t>
                </a:r>
                <a14:m>
                  <m:oMath xmlns:m="http://schemas.openxmlformats.org/officeDocument/2006/math">
                    <m:r>
                      <a:rPr lang="en-CA" altLang="en-US" sz="2000" b="0" i="1" smtClean="0">
                        <a:latin typeface="Cambria Math" panose="02040503050406030204" pitchFamily="18" charset="0"/>
                      </a:rPr>
                      <m:t>𝐴</m:t>
                    </m:r>
                    <m:r>
                      <a:rPr lang="en-CA" altLang="en-US" sz="2000" b="0" i="1" smtClean="0">
                        <a:latin typeface="Cambria Math" panose="02040503050406030204" pitchFamily="18" charset="0"/>
                      </a:rPr>
                      <m:t>=</m:t>
                    </m:r>
                    <m:sSup>
                      <m:sSupPr>
                        <m:ctrlPr>
                          <a:rPr lang="en-CA" altLang="en-US" sz="2000" b="0" i="1" smtClean="0">
                            <a:latin typeface="Cambria Math" panose="02040503050406030204" pitchFamily="18" charset="0"/>
                          </a:rPr>
                        </m:ctrlPr>
                      </m:sSupPr>
                      <m:e>
                        <m:r>
                          <a:rPr lang="en-CA" altLang="en-US" sz="2000" b="0" i="1" smtClean="0">
                            <a:latin typeface="Cambria Math" panose="02040503050406030204" pitchFamily="18" charset="0"/>
                          </a:rPr>
                          <m:t>𝐷</m:t>
                        </m:r>
                      </m:e>
                      <m:sup>
                        <m:r>
                          <a:rPr lang="en-CA" altLang="en-US" sz="2000" b="0" i="1" smtClean="0">
                            <a:latin typeface="Cambria Math" panose="02040503050406030204" pitchFamily="18" charset="0"/>
                          </a:rPr>
                          <m:t>−</m:t>
                        </m:r>
                        <m:f>
                          <m:fPr>
                            <m:ctrlPr>
                              <a:rPr lang="en-CA" altLang="en-US" sz="2000" b="0" i="1" smtClean="0">
                                <a:latin typeface="Cambria Math" panose="02040503050406030204" pitchFamily="18" charset="0"/>
                              </a:rPr>
                            </m:ctrlPr>
                          </m:fPr>
                          <m:num>
                            <m:r>
                              <a:rPr lang="en-CA" altLang="en-US" sz="2000" b="0" i="1" smtClean="0">
                                <a:latin typeface="Cambria Math" panose="02040503050406030204" pitchFamily="18" charset="0"/>
                              </a:rPr>
                              <m:t>1</m:t>
                            </m:r>
                          </m:num>
                          <m:den>
                            <m:r>
                              <a:rPr lang="en-CA" altLang="en-US" sz="2000" b="0" i="1" smtClean="0">
                                <a:latin typeface="Cambria Math" panose="02040503050406030204" pitchFamily="18" charset="0"/>
                              </a:rPr>
                              <m:t>2</m:t>
                            </m:r>
                          </m:den>
                        </m:f>
                      </m:sup>
                    </m:sSup>
                    <m:r>
                      <a:rPr lang="en-CA" altLang="en-US" sz="2000" b="0" i="1" smtClean="0">
                        <a:latin typeface="Cambria Math" panose="02040503050406030204" pitchFamily="18" charset="0"/>
                      </a:rPr>
                      <m:t>𝑊</m:t>
                    </m:r>
                    <m:sSup>
                      <m:sSupPr>
                        <m:ctrlPr>
                          <a:rPr lang="en-CA" altLang="en-US" sz="2000" b="0" i="1" smtClean="0">
                            <a:latin typeface="Cambria Math" panose="02040503050406030204" pitchFamily="18" charset="0"/>
                          </a:rPr>
                        </m:ctrlPr>
                      </m:sSupPr>
                      <m:e>
                        <m:r>
                          <a:rPr lang="en-CA" altLang="en-US" sz="2000" b="0" i="1" smtClean="0">
                            <a:latin typeface="Cambria Math" panose="02040503050406030204" pitchFamily="18" charset="0"/>
                          </a:rPr>
                          <m:t>𝐷</m:t>
                        </m:r>
                      </m:e>
                      <m:sup>
                        <m:r>
                          <a:rPr lang="en-CA" altLang="en-US" sz="2000" b="0" i="1" smtClean="0">
                            <a:latin typeface="Cambria Math" panose="02040503050406030204" pitchFamily="18" charset="0"/>
                          </a:rPr>
                          <m:t>−</m:t>
                        </m:r>
                        <m:f>
                          <m:fPr>
                            <m:ctrlPr>
                              <a:rPr lang="en-CA" altLang="en-US" sz="2000" b="0" i="1" smtClean="0">
                                <a:latin typeface="Cambria Math" panose="02040503050406030204" pitchFamily="18" charset="0"/>
                              </a:rPr>
                            </m:ctrlPr>
                          </m:fPr>
                          <m:num>
                            <m:r>
                              <a:rPr lang="en-CA" altLang="en-US" sz="2000" b="0" i="1" smtClean="0">
                                <a:latin typeface="Cambria Math" panose="02040503050406030204" pitchFamily="18" charset="0"/>
                              </a:rPr>
                              <m:t>1</m:t>
                            </m:r>
                          </m:num>
                          <m:den>
                            <m:r>
                              <a:rPr lang="en-CA" altLang="en-US" sz="2000" b="0" i="1" smtClean="0">
                                <a:latin typeface="Cambria Math" panose="02040503050406030204" pitchFamily="18" charset="0"/>
                              </a:rPr>
                              <m:t>2</m:t>
                            </m:r>
                          </m:den>
                        </m:f>
                      </m:sup>
                    </m:sSup>
                  </m:oMath>
                </a14:m>
                <a:endParaRPr lang="en-US" altLang="en-US" dirty="0"/>
              </a:p>
              <a:p>
                <a:pPr marL="533400" indent="-533400"/>
                <a:r>
                  <a:rPr lang="en-US" altLang="en-US" sz="2000" dirty="0"/>
                  <a:t>A spectral clustering method finds the k leading eigenvectors of A </a:t>
                </a:r>
              </a:p>
              <a:p>
                <a:pPr marL="990600" lvl="1" indent="-533400"/>
                <a:r>
                  <a:rPr lang="en-US" altLang="en-US" sz="2000" dirty="0"/>
                  <a:t>A vector v is an eigenvector of matrix A if Av = </a:t>
                </a:r>
                <a:r>
                  <a:rPr lang="el-GR" altLang="en-US" sz="2000" dirty="0">
                    <a:cs typeface="Arial" panose="020B0604020202020204" pitchFamily="34" charset="0"/>
                  </a:rPr>
                  <a:t>λ</a:t>
                </a:r>
                <a:r>
                  <a:rPr lang="en-US" altLang="en-US" sz="2000" dirty="0"/>
                  <a:t>v, where </a:t>
                </a:r>
                <a:r>
                  <a:rPr lang="el-GR" altLang="en-US" sz="2000" dirty="0">
                    <a:cs typeface="Arial" panose="020B0604020202020204" pitchFamily="34" charset="0"/>
                  </a:rPr>
                  <a:t>λ</a:t>
                </a:r>
                <a:r>
                  <a:rPr lang="en-US" altLang="en-US" sz="2000" dirty="0"/>
                  <a:t> is the corresponding eigen-value</a:t>
                </a:r>
              </a:p>
              <a:p>
                <a:pPr marL="533400" indent="-533400"/>
                <a:r>
                  <a:rPr lang="en-US" altLang="en-US" sz="2000" dirty="0"/>
                  <a:t>Using the k leading eigenvectors, project the original data into the new space defined by the k leading eigenvectors, and run a clustering algorithm, such as </a:t>
                </a:r>
                <a:r>
                  <a:rPr lang="en-US" altLang="en-US" sz="2000" i="1" dirty="0"/>
                  <a:t>k</a:t>
                </a:r>
                <a:r>
                  <a:rPr lang="en-US" altLang="en-US" sz="2000" dirty="0"/>
                  <a:t>-means, to find k clusters</a:t>
                </a:r>
              </a:p>
              <a:p>
                <a:pPr marL="533400" indent="-533400"/>
                <a:r>
                  <a:rPr lang="en-US" altLang="en-US" sz="2000" dirty="0"/>
                  <a:t>Assign the original data points to clusters according to how the transformed points are assigned in the clusters obtained</a:t>
                </a:r>
              </a:p>
            </p:txBody>
          </p:sp>
        </mc:Choice>
        <mc:Fallback xmlns="">
          <p:sp>
            <p:nvSpPr>
              <p:cNvPr id="63491" name="Content Placeholder 3">
                <a:extLst>
                  <a:ext uri="{FF2B5EF4-FFF2-40B4-BE49-F238E27FC236}">
                    <a16:creationId xmlns:a16="http://schemas.microsoft.com/office/drawing/2014/main" id="{1604227C-F035-1445-F698-F5328081ACE6}"/>
                  </a:ext>
                </a:extLst>
              </p:cNvPr>
              <p:cNvSpPr>
                <a:spLocks noGrp="1" noRot="1" noChangeAspect="1" noMove="1" noResize="1" noEditPoints="1" noAdjustHandles="1" noChangeArrowheads="1" noChangeShapeType="1" noTextEdit="1"/>
              </p:cNvSpPr>
              <p:nvPr>
                <p:ph idx="1"/>
              </p:nvPr>
            </p:nvSpPr>
            <p:spPr>
              <a:blipFill>
                <a:blip r:embed="rId3"/>
                <a:stretch>
                  <a:fillRect l="-603" t="-2035" r="-844"/>
                </a:stretch>
              </a:blipFill>
            </p:spPr>
            <p:txBody>
              <a:bodyPr/>
              <a:lstStyle/>
              <a:p>
                <a:r>
                  <a:rPr lang="en-US">
                    <a:noFill/>
                  </a:rPr>
                  <a:t> </a:t>
                </a:r>
              </a:p>
            </p:txBody>
          </p:sp>
        </mc:Fallback>
      </mc:AlternateContent>
      <p:sp>
        <p:nvSpPr>
          <p:cNvPr id="63492" name="Slide Number Placeholder 1">
            <a:extLst>
              <a:ext uri="{FF2B5EF4-FFF2-40B4-BE49-F238E27FC236}">
                <a16:creationId xmlns:a16="http://schemas.microsoft.com/office/drawing/2014/main" id="{D8B099CB-44C8-0DE3-44A3-B26E1124EFE0}"/>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87476D2F-8425-8240-A512-C4BDAC8E9F4F}" type="slidenum">
              <a:rPr lang="en-US" altLang="en-US" sz="1200">
                <a:latin typeface="Tahoma" panose="020B0604030504040204" pitchFamily="34" charset="0"/>
              </a:rPr>
              <a:pPr algn="r" eaLnBrk="1" hangingPunct="1">
                <a:spcBef>
                  <a:spcPct val="0"/>
                </a:spcBef>
                <a:buClrTx/>
                <a:buSzTx/>
                <a:buFontTx/>
                <a:buNone/>
              </a:pPr>
              <a:t>46</a:t>
            </a:fld>
            <a:endParaRPr lang="en-US" altLang="en-US" sz="1200">
              <a:latin typeface="Tahoma" panose="020B0604030504040204" pitchFamily="34" charset="0"/>
            </a:endParaRPr>
          </a:p>
        </p:txBody>
      </p:sp>
      <p:pic>
        <p:nvPicPr>
          <p:cNvPr id="63495" name="Picture 11">
            <a:extLst>
              <a:ext uri="{FF2B5EF4-FFF2-40B4-BE49-F238E27FC236}">
                <a16:creationId xmlns:a16="http://schemas.microsoft.com/office/drawing/2014/main" id="{F4C2E3CA-CE7D-5A9B-2B9D-A88CC5B01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1400" y="207962"/>
            <a:ext cx="20066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10C3DC0-7ADF-882B-68AC-C180CD3595AD}"/>
              </a:ext>
            </a:extLst>
          </p:cNvPr>
          <p:cNvSpPr>
            <a:spLocks noGrp="1"/>
          </p:cNvSpPr>
          <p:nvPr>
            <p:ph type="sldNum" sz="quarter" idx="12"/>
          </p:nvPr>
        </p:nvSpPr>
        <p:spPr/>
        <p:txBody>
          <a:bodyPr/>
          <a:lstStyle/>
          <a:p>
            <a:fld id="{3576EC27-B82E-E143-A339-DE4537CE5FC3}"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2">
            <a:extLst>
              <a:ext uri="{FF2B5EF4-FFF2-40B4-BE49-F238E27FC236}">
                <a16:creationId xmlns:a16="http://schemas.microsoft.com/office/drawing/2014/main" id="{76F6C065-272A-B55D-9A67-5F2124A10713}"/>
              </a:ext>
            </a:extLst>
          </p:cNvPr>
          <p:cNvSpPr>
            <a:spLocks noGrp="1"/>
          </p:cNvSpPr>
          <p:nvPr>
            <p:ph type="title"/>
          </p:nvPr>
        </p:nvSpPr>
        <p:spPr/>
        <p:txBody>
          <a:bodyPr/>
          <a:lstStyle/>
          <a:p>
            <a:r>
              <a:rPr lang="en-US" altLang="en-US"/>
              <a:t>Spectral Clustering: Illustration and Comments</a:t>
            </a:r>
          </a:p>
        </p:txBody>
      </p:sp>
      <p:sp>
        <p:nvSpPr>
          <p:cNvPr id="64515" name="Content Placeholder 3">
            <a:extLst>
              <a:ext uri="{FF2B5EF4-FFF2-40B4-BE49-F238E27FC236}">
                <a16:creationId xmlns:a16="http://schemas.microsoft.com/office/drawing/2014/main" id="{ACC3198D-4128-FCB1-B3AD-6B994F0AED46}"/>
              </a:ext>
            </a:extLst>
          </p:cNvPr>
          <p:cNvSpPr>
            <a:spLocks noGrp="1"/>
          </p:cNvSpPr>
          <p:nvPr>
            <p:ph idx="1"/>
          </p:nvPr>
        </p:nvSpPr>
        <p:spPr/>
        <p:txBody>
          <a:bodyPr/>
          <a:lstStyle/>
          <a:p>
            <a:r>
              <a:rPr lang="en-US" altLang="en-US"/>
              <a:t>Spectral clustering: Effective in tasks like image processing </a:t>
            </a:r>
          </a:p>
          <a:p>
            <a:r>
              <a:rPr lang="en-US" altLang="en-US"/>
              <a:t>Scalability challenge: Computing eigenvectors on a large matrix is costly</a:t>
            </a:r>
          </a:p>
          <a:p>
            <a:r>
              <a:rPr lang="en-US" altLang="en-US"/>
              <a:t>Can be combined with other clustering methods, such as bi-clustering</a:t>
            </a:r>
          </a:p>
        </p:txBody>
      </p:sp>
      <p:sp>
        <p:nvSpPr>
          <p:cNvPr id="64516" name="Slide Number Placeholder 1">
            <a:extLst>
              <a:ext uri="{FF2B5EF4-FFF2-40B4-BE49-F238E27FC236}">
                <a16:creationId xmlns:a16="http://schemas.microsoft.com/office/drawing/2014/main" id="{8F3BCD11-6C14-2A40-063E-87706BA6EFA4}"/>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BEA0EF54-E7B6-104B-B8EC-2C3BB3D6383B}" type="slidenum">
              <a:rPr lang="en-US" altLang="en-US" sz="1200">
                <a:latin typeface="Tahoma" panose="020B0604030504040204" pitchFamily="34" charset="0"/>
              </a:rPr>
              <a:pPr algn="r" eaLnBrk="1" hangingPunct="1">
                <a:spcBef>
                  <a:spcPct val="0"/>
                </a:spcBef>
                <a:buClrTx/>
                <a:buSzTx/>
                <a:buFontTx/>
                <a:buNone/>
              </a:pPr>
              <a:t>47</a:t>
            </a:fld>
            <a:endParaRPr lang="en-US" altLang="en-US" sz="1200">
              <a:latin typeface="Tahoma" panose="020B0604030504040204" pitchFamily="34" charset="0"/>
            </a:endParaRPr>
          </a:p>
        </p:txBody>
      </p:sp>
      <p:sp>
        <p:nvSpPr>
          <p:cNvPr id="2" name="Slide Number Placeholder 1">
            <a:extLst>
              <a:ext uri="{FF2B5EF4-FFF2-40B4-BE49-F238E27FC236}">
                <a16:creationId xmlns:a16="http://schemas.microsoft.com/office/drawing/2014/main" id="{7CBB79D7-7277-A163-ED89-E7E6B4F60FAC}"/>
              </a:ext>
            </a:extLst>
          </p:cNvPr>
          <p:cNvSpPr>
            <a:spLocks noGrp="1"/>
          </p:cNvSpPr>
          <p:nvPr>
            <p:ph type="sldNum" sz="quarter" idx="12"/>
          </p:nvPr>
        </p:nvSpPr>
        <p:spPr/>
        <p:txBody>
          <a:bodyPr/>
          <a:lstStyle/>
          <a:p>
            <a:fld id="{3576EC27-B82E-E143-A339-DE4537CE5FC3}"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2">
            <a:extLst>
              <a:ext uri="{FF2B5EF4-FFF2-40B4-BE49-F238E27FC236}">
                <a16:creationId xmlns:a16="http://schemas.microsoft.com/office/drawing/2014/main" id="{76F6C065-272A-B55D-9A67-5F2124A10713}"/>
              </a:ext>
            </a:extLst>
          </p:cNvPr>
          <p:cNvSpPr>
            <a:spLocks noGrp="1"/>
          </p:cNvSpPr>
          <p:nvPr>
            <p:ph type="title"/>
          </p:nvPr>
        </p:nvSpPr>
        <p:spPr/>
        <p:txBody>
          <a:bodyPr/>
          <a:lstStyle/>
          <a:p>
            <a:r>
              <a:rPr lang="en-US" altLang="en-US"/>
              <a:t>Spectral Clustering: Illustration and Comments</a:t>
            </a:r>
          </a:p>
        </p:txBody>
      </p:sp>
      <p:sp>
        <p:nvSpPr>
          <p:cNvPr id="64516" name="Slide Number Placeholder 1">
            <a:extLst>
              <a:ext uri="{FF2B5EF4-FFF2-40B4-BE49-F238E27FC236}">
                <a16:creationId xmlns:a16="http://schemas.microsoft.com/office/drawing/2014/main" id="{8F3BCD11-6C14-2A40-063E-87706BA6EFA4}"/>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BEA0EF54-E7B6-104B-B8EC-2C3BB3D6383B}" type="slidenum">
              <a:rPr lang="en-US" altLang="en-US" sz="1200">
                <a:latin typeface="Tahoma" panose="020B0604030504040204" pitchFamily="34" charset="0"/>
              </a:rPr>
              <a:pPr algn="r" eaLnBrk="1" hangingPunct="1">
                <a:spcBef>
                  <a:spcPct val="0"/>
                </a:spcBef>
                <a:buClrTx/>
                <a:buSzTx/>
                <a:buFontTx/>
                <a:buNone/>
              </a:pPr>
              <a:t>48</a:t>
            </a:fld>
            <a:endParaRPr lang="en-US" altLang="en-US" sz="1200">
              <a:latin typeface="Tahoma" panose="020B0604030504040204" pitchFamily="34" charset="0"/>
            </a:endParaRPr>
          </a:p>
        </p:txBody>
      </p:sp>
      <p:pic>
        <p:nvPicPr>
          <p:cNvPr id="64517" name="Picture 6">
            <a:extLst>
              <a:ext uri="{FF2B5EF4-FFF2-40B4-BE49-F238E27FC236}">
                <a16:creationId xmlns:a16="http://schemas.microsoft.com/office/drawing/2014/main" id="{D3E8D8DB-A0A4-46AA-D3B1-7D84EBA3B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4089042"/>
            <a:ext cx="8153400"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7">
            <a:extLst>
              <a:ext uri="{FF2B5EF4-FFF2-40B4-BE49-F238E27FC236}">
                <a16:creationId xmlns:a16="http://schemas.microsoft.com/office/drawing/2014/main" id="{26065284-5B06-1682-BC32-4A31A17E2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700" y="2260242"/>
            <a:ext cx="86868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36D43FD-E117-187E-C7FC-8EF0C2F43792}"/>
              </a:ext>
            </a:extLst>
          </p:cNvPr>
          <p:cNvSpPr>
            <a:spLocks noGrp="1"/>
          </p:cNvSpPr>
          <p:nvPr>
            <p:ph type="sldNum" sz="quarter" idx="12"/>
          </p:nvPr>
        </p:nvSpPr>
        <p:spPr/>
        <p:txBody>
          <a:bodyPr/>
          <a:lstStyle/>
          <a:p>
            <a:fld id="{3576EC27-B82E-E143-A339-DE4537CE5FC3}" type="slidenum">
              <a:rPr lang="en-US" smtClean="0"/>
              <a:t>48</a:t>
            </a:fld>
            <a:endParaRPr lang="en-US"/>
          </a:p>
        </p:txBody>
      </p:sp>
    </p:spTree>
    <p:extLst>
      <p:ext uri="{BB962C8B-B14F-4D97-AF65-F5344CB8AC3E}">
        <p14:creationId xmlns:p14="http://schemas.microsoft.com/office/powerpoint/2010/main" val="440134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ED5C-3288-1876-1100-5087AA15E34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624EA05-FD8B-C38C-E232-EEE06BCE1F41}"/>
              </a:ext>
            </a:extLst>
          </p:cNvPr>
          <p:cNvSpPr>
            <a:spLocks noGrp="1"/>
          </p:cNvSpPr>
          <p:nvPr>
            <p:ph idx="1"/>
          </p:nvPr>
        </p:nvSpPr>
        <p:spPr/>
        <p:txBody>
          <a:bodyPr/>
          <a:lstStyle/>
          <a:p>
            <a:r>
              <a:rPr lang="en-US" dirty="0">
                <a:solidFill>
                  <a:schemeClr val="bg1">
                    <a:lumMod val="65000"/>
                  </a:schemeClr>
                </a:solidFill>
              </a:rPr>
              <a:t>Probabilistic model-based clustering</a:t>
            </a:r>
          </a:p>
          <a:p>
            <a:r>
              <a:rPr lang="en-US" dirty="0"/>
              <a:t>Clustering high-dimensional data</a:t>
            </a:r>
          </a:p>
          <a:p>
            <a:r>
              <a:rPr lang="en-US" dirty="0" err="1">
                <a:solidFill>
                  <a:schemeClr val="bg1">
                    <a:lumMod val="65000"/>
                  </a:schemeClr>
                </a:solidFill>
              </a:rPr>
              <a:t>Biclustering</a:t>
            </a:r>
            <a:endParaRPr lang="en-US" dirty="0">
              <a:solidFill>
                <a:schemeClr val="bg1">
                  <a:lumMod val="65000"/>
                </a:schemeClr>
              </a:solidFill>
            </a:endParaRPr>
          </a:p>
          <a:p>
            <a:r>
              <a:rPr lang="en-US" dirty="0"/>
              <a:t>Dimensionality reduction for clustering</a:t>
            </a:r>
          </a:p>
          <a:p>
            <a:r>
              <a:rPr lang="en-US" dirty="0">
                <a:solidFill>
                  <a:schemeClr val="bg1">
                    <a:lumMod val="65000"/>
                  </a:schemeClr>
                </a:solidFill>
              </a:rPr>
              <a:t>Clustering graph and network data</a:t>
            </a:r>
          </a:p>
          <a:p>
            <a:pPr lvl="1"/>
            <a:r>
              <a:rPr lang="en-US" dirty="0">
                <a:solidFill>
                  <a:schemeClr val="bg1">
                    <a:lumMod val="65000"/>
                  </a:schemeClr>
                </a:solidFill>
              </a:rPr>
              <a:t>Applications and challenges</a:t>
            </a:r>
          </a:p>
          <a:p>
            <a:pPr lvl="1"/>
            <a:r>
              <a:rPr lang="en-US" dirty="0">
                <a:solidFill>
                  <a:schemeClr val="bg1">
                    <a:lumMod val="65000"/>
                  </a:schemeClr>
                </a:solidFill>
              </a:rPr>
              <a:t>Similarity measures</a:t>
            </a:r>
          </a:p>
          <a:p>
            <a:pPr lvl="1"/>
            <a:r>
              <a:rPr lang="en-US" dirty="0">
                <a:solidFill>
                  <a:schemeClr val="bg1">
                    <a:lumMod val="65000"/>
                  </a:schemeClr>
                </a:solidFill>
              </a:rPr>
              <a:t>Graph clustering methods</a:t>
            </a:r>
          </a:p>
          <a:p>
            <a:r>
              <a:rPr lang="en-US" dirty="0" err="1">
                <a:solidFill>
                  <a:schemeClr val="bg1">
                    <a:lumMod val="65000"/>
                  </a:schemeClr>
                </a:solidFill>
              </a:rPr>
              <a:t>Semisupervised</a:t>
            </a:r>
            <a:r>
              <a:rPr lang="en-US" dirty="0">
                <a:solidFill>
                  <a:schemeClr val="bg1">
                    <a:lumMod val="65000"/>
                  </a:schemeClr>
                </a:solidFill>
              </a:rPr>
              <a:t> clustering</a:t>
            </a:r>
          </a:p>
        </p:txBody>
      </p:sp>
      <p:sp>
        <p:nvSpPr>
          <p:cNvPr id="4" name="Slide Number Placeholder 3">
            <a:extLst>
              <a:ext uri="{FF2B5EF4-FFF2-40B4-BE49-F238E27FC236}">
                <a16:creationId xmlns:a16="http://schemas.microsoft.com/office/drawing/2014/main" id="{079F4354-CFEF-C6F7-A0FE-69E7E2D8F34B}"/>
              </a:ext>
            </a:extLst>
          </p:cNvPr>
          <p:cNvSpPr>
            <a:spLocks noGrp="1"/>
          </p:cNvSpPr>
          <p:nvPr>
            <p:ph type="sldNum" sz="quarter" idx="12"/>
          </p:nvPr>
        </p:nvSpPr>
        <p:spPr/>
        <p:txBody>
          <a:bodyPr/>
          <a:lstStyle/>
          <a:p>
            <a:fld id="{3576EC27-B82E-E143-A339-DE4537CE5FC3}" type="slidenum">
              <a:rPr lang="en-US" smtClean="0"/>
              <a:t>49</a:t>
            </a:fld>
            <a:endParaRPr lang="en-US"/>
          </a:p>
        </p:txBody>
      </p:sp>
    </p:spTree>
    <p:extLst>
      <p:ext uri="{BB962C8B-B14F-4D97-AF65-F5344CB8AC3E}">
        <p14:creationId xmlns:p14="http://schemas.microsoft.com/office/powerpoint/2010/main" val="230700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93BC9EE5-57CD-A37E-076F-44D83A29857C}"/>
              </a:ext>
            </a:extLst>
          </p:cNvPr>
          <p:cNvSpPr>
            <a:spLocks noGrp="1" noChangeArrowheads="1"/>
          </p:cNvSpPr>
          <p:nvPr>
            <p:ph type="title"/>
          </p:nvPr>
        </p:nvSpPr>
        <p:spPr/>
        <p:txBody>
          <a:bodyPr/>
          <a:lstStyle/>
          <a:p>
            <a:r>
              <a:rPr lang="en-US" altLang="en-US" dirty="0"/>
              <a:t>Fuzzy (Soft) Clustering</a:t>
            </a:r>
          </a:p>
        </p:txBody>
      </p:sp>
      <mc:AlternateContent xmlns:mc="http://schemas.openxmlformats.org/markup-compatibility/2006" xmlns:a14="http://schemas.microsoft.com/office/drawing/2010/main">
        <mc:Choice Requires="a14">
          <p:sp>
            <p:nvSpPr>
              <p:cNvPr id="34820" name="Rectangle 3">
                <a:extLst>
                  <a:ext uri="{FF2B5EF4-FFF2-40B4-BE49-F238E27FC236}">
                    <a16:creationId xmlns:a16="http://schemas.microsoft.com/office/drawing/2014/main" id="{9DA55D04-5FC3-2153-BA51-EB34EFD5E9F9}"/>
                  </a:ext>
                </a:extLst>
              </p:cNvPr>
              <p:cNvSpPr>
                <a:spLocks noGrp="1" noChangeArrowheads="1"/>
              </p:cNvSpPr>
              <p:nvPr>
                <p:ph idx="1"/>
              </p:nvPr>
            </p:nvSpPr>
            <p:spPr/>
            <p:txBody>
              <a:bodyPr>
                <a:normAutofit fontScale="77500" lnSpcReduction="20000"/>
              </a:bodyPr>
              <a:lstStyle/>
              <a:p>
                <a:r>
                  <a:rPr lang="en-US" altLang="en-US" dirty="0"/>
                  <a:t>Example: Let cluster feature be</a:t>
                </a:r>
              </a:p>
              <a:p>
                <a:pPr lvl="1"/>
                <a:r>
                  <a:rPr lang="en-US" altLang="en-US" dirty="0"/>
                  <a:t>C1: “digital camera” &amp; “lens”</a:t>
                </a:r>
              </a:p>
              <a:p>
                <a:pPr lvl="1"/>
                <a:r>
                  <a:rPr lang="en-US" altLang="en-US" dirty="0"/>
                  <a:t>C2: “computer”</a:t>
                </a:r>
              </a:p>
              <a:p>
                <a:r>
                  <a:rPr lang="en-US" altLang="en-US" dirty="0"/>
                  <a:t>Fuzzy clustering:  k fuzzy clusters </a:t>
                </a:r>
                <a14:m>
                  <m:oMath xmlns:m="http://schemas.openxmlformats.org/officeDocument/2006/math">
                    <m:sSub>
                      <m:sSubPr>
                        <m:ctrlPr>
                          <a:rPr lang="en-US" altLang="en-US" i="1" dirty="0" smtClean="0">
                            <a:latin typeface="Cambria Math" panose="02040503050406030204" pitchFamily="18" charset="0"/>
                          </a:rPr>
                        </m:ctrlPr>
                      </m:sSubPr>
                      <m:e>
                        <m:r>
                          <a:rPr lang="en-US" altLang="en-US" i="1" dirty="0" smtClean="0">
                            <a:latin typeface="Cambria Math" panose="02040503050406030204" pitchFamily="18" charset="0"/>
                          </a:rPr>
                          <m:t>𝐶</m:t>
                        </m:r>
                      </m:e>
                      <m:sub>
                        <m:r>
                          <a:rPr lang="en-US" altLang="en-US" i="1" dirty="0" smtClean="0">
                            <a:latin typeface="Cambria Math" panose="02040503050406030204" pitchFamily="18" charset="0"/>
                          </a:rPr>
                          <m:t>1</m:t>
                        </m:r>
                      </m:sub>
                    </m:sSub>
                    <m:r>
                      <a:rPr lang="en-US" altLang="en-US" i="1" dirty="0">
                        <a:latin typeface="Cambria Math" panose="02040503050406030204" pitchFamily="18" charset="0"/>
                      </a:rPr>
                      <m:t>, …, </m:t>
                    </m:r>
                    <m:sSub>
                      <m:sSubPr>
                        <m:ctrlPr>
                          <a:rPr lang="en-US" altLang="en-US" i="1" dirty="0" err="1" smtClean="0">
                            <a:latin typeface="Cambria Math" panose="02040503050406030204" pitchFamily="18" charset="0"/>
                          </a:rPr>
                        </m:ctrlPr>
                      </m:sSubPr>
                      <m:e>
                        <m:r>
                          <a:rPr lang="en-US" altLang="en-US" i="1" dirty="0" err="1" smtClean="0">
                            <a:latin typeface="Cambria Math" panose="02040503050406030204" pitchFamily="18" charset="0"/>
                          </a:rPr>
                          <m:t>𝐶</m:t>
                        </m:r>
                      </m:e>
                      <m:sub>
                        <m:r>
                          <a:rPr lang="en-US" altLang="en-US" i="1" dirty="0" err="1" smtClean="0">
                            <a:latin typeface="Cambria Math" panose="02040503050406030204" pitchFamily="18" charset="0"/>
                          </a:rPr>
                          <m:t>𝑘</m:t>
                        </m:r>
                      </m:sub>
                    </m:sSub>
                  </m:oMath>
                </a14:m>
                <a:r>
                  <a:rPr lang="en-US" altLang="en-US" dirty="0"/>
                  <a:t>, represented as a partition matrix M = [</a:t>
                </a:r>
                <a:r>
                  <a:rPr lang="en-US" altLang="en-US" dirty="0" err="1"/>
                  <a:t>wij</a:t>
                </a:r>
                <a:r>
                  <a:rPr lang="en-US" altLang="en-US" dirty="0"/>
                  <a:t>]</a:t>
                </a:r>
              </a:p>
              <a:p>
                <a:pPr lvl="1"/>
                <a:r>
                  <a:rPr lang="en-US" altLang="en-US" dirty="0"/>
                  <a:t>P1: For each object oi and cluster </a:t>
                </a:r>
                <a14:m>
                  <m:oMath xmlns:m="http://schemas.openxmlformats.org/officeDocument/2006/math">
                    <m:sSub>
                      <m:sSubPr>
                        <m:ctrlPr>
                          <a:rPr lang="en-US" altLang="en-US" i="1" dirty="0" smtClean="0">
                            <a:latin typeface="Cambria Math" panose="02040503050406030204" pitchFamily="18" charset="0"/>
                          </a:rPr>
                        </m:ctrlPr>
                      </m:sSubPr>
                      <m:e>
                        <m:r>
                          <a:rPr lang="en-US" altLang="en-US" i="1" dirty="0" smtClean="0">
                            <a:latin typeface="Cambria Math" panose="02040503050406030204" pitchFamily="18" charset="0"/>
                          </a:rPr>
                          <m:t>𝐶</m:t>
                        </m:r>
                      </m:e>
                      <m:sub>
                        <m:r>
                          <a:rPr lang="en-US" altLang="en-US" i="1" dirty="0" smtClean="0">
                            <a:latin typeface="Cambria Math" panose="02040503050406030204" pitchFamily="18" charset="0"/>
                          </a:rPr>
                          <m:t>𝑗</m:t>
                        </m:r>
                      </m:sub>
                    </m:sSub>
                  </m:oMath>
                </a14:m>
                <a:r>
                  <a:rPr lang="en-US" altLang="en-US" dirty="0"/>
                  <a:t>, </a:t>
                </a:r>
                <a14:m>
                  <m:oMath xmlns:m="http://schemas.openxmlformats.org/officeDocument/2006/math">
                    <m:r>
                      <a:rPr lang="en-US" altLang="en-US" i="1" dirty="0" smtClean="0">
                        <a:latin typeface="Cambria Math" panose="02040503050406030204" pitchFamily="18" charset="0"/>
                      </a:rPr>
                      <m:t>0 ≤ </m:t>
                    </m:r>
                    <m:sSub>
                      <m:sSubPr>
                        <m:ctrlPr>
                          <a:rPr lang="en-CA" altLang="en-US" b="0" i="1" dirty="0" smtClean="0">
                            <a:latin typeface="Cambria Math" panose="02040503050406030204" pitchFamily="18" charset="0"/>
                          </a:rPr>
                        </m:ctrlPr>
                      </m:sSubPr>
                      <m:e>
                        <m:r>
                          <a:rPr lang="en-US" altLang="en-US" i="1" dirty="0" err="1">
                            <a:latin typeface="Cambria Math" panose="02040503050406030204" pitchFamily="18" charset="0"/>
                          </a:rPr>
                          <m:t>𝑤</m:t>
                        </m:r>
                      </m:e>
                      <m:sub>
                        <m:r>
                          <a:rPr lang="en-US" altLang="en-US" i="1" dirty="0" err="1">
                            <a:latin typeface="Cambria Math" panose="02040503050406030204" pitchFamily="18" charset="0"/>
                          </a:rPr>
                          <m:t>𝑖𝑗</m:t>
                        </m:r>
                      </m:sub>
                    </m:sSub>
                    <m:r>
                      <a:rPr lang="en-US" altLang="en-US" i="1" dirty="0">
                        <a:latin typeface="Cambria Math" panose="02040503050406030204" pitchFamily="18" charset="0"/>
                      </a:rPr>
                      <m:t> ≤ </m:t>
                    </m:r>
                    <m:r>
                      <a:rPr lang="en-US" altLang="en-US" i="1" dirty="0" smtClean="0">
                        <a:latin typeface="Cambria Math" panose="02040503050406030204" pitchFamily="18" charset="0"/>
                      </a:rPr>
                      <m:t>1 </m:t>
                    </m:r>
                  </m:oMath>
                </a14:m>
                <a:r>
                  <a:rPr lang="en-US" altLang="en-US" dirty="0"/>
                  <a:t>(fuzzy set)</a:t>
                </a:r>
              </a:p>
              <a:p>
                <a:pPr lvl="1"/>
                <a:r>
                  <a:rPr lang="en-US" altLang="en-US" dirty="0"/>
                  <a:t>P2: For each object oi, </a:t>
                </a:r>
                <a14:m>
                  <m:oMath xmlns:m="http://schemas.openxmlformats.org/officeDocument/2006/math">
                    <m:nary>
                      <m:naryPr>
                        <m:chr m:val="∑"/>
                        <m:ctrlPr>
                          <a:rPr lang="en-US" altLang="en-US" i="1" smtClean="0">
                            <a:latin typeface="Cambria Math" panose="02040503050406030204" pitchFamily="18" charset="0"/>
                          </a:rPr>
                        </m:ctrlPr>
                      </m:naryPr>
                      <m:sub>
                        <m:r>
                          <m:rPr>
                            <m:brk m:alnAt="23"/>
                          </m:rPr>
                          <a:rPr lang="en-CA" altLang="en-US" smtClean="0">
                            <a:latin typeface="Cambria Math" panose="02040503050406030204" pitchFamily="18" charset="0"/>
                          </a:rPr>
                          <m:t>𝑖</m:t>
                        </m:r>
                        <m:r>
                          <a:rPr lang="en-CA" altLang="en-US" smtClean="0">
                            <a:latin typeface="Cambria Math" panose="02040503050406030204" pitchFamily="18" charset="0"/>
                          </a:rPr>
                          <m:t>=1</m:t>
                        </m:r>
                      </m:sub>
                      <m:sup>
                        <m:r>
                          <a:rPr lang="en-CA" altLang="en-US" smtClean="0">
                            <a:latin typeface="Cambria Math" panose="02040503050406030204" pitchFamily="18" charset="0"/>
                          </a:rPr>
                          <m:t>𝑘</m:t>
                        </m:r>
                      </m:sup>
                      <m:e>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𝑤</m:t>
                            </m:r>
                          </m:e>
                          <m:sub>
                            <m:r>
                              <a:rPr lang="en-CA" altLang="en-US" smtClean="0">
                                <a:latin typeface="Cambria Math" panose="02040503050406030204" pitchFamily="18" charset="0"/>
                              </a:rPr>
                              <m:t>𝑖𝑗</m:t>
                            </m:r>
                          </m:sub>
                        </m:sSub>
                      </m:e>
                    </m:nary>
                    <m:r>
                      <a:rPr lang="en-CA" altLang="en-US" smtClean="0">
                        <a:latin typeface="Cambria Math" panose="02040503050406030204" pitchFamily="18" charset="0"/>
                      </a:rPr>
                      <m:t>=1</m:t>
                    </m:r>
                  </m:oMath>
                </a14:m>
                <a:r>
                  <a:rPr lang="en-US" altLang="en-US" dirty="0"/>
                  <a:t> (equal participation in clustering)</a:t>
                </a:r>
              </a:p>
              <a:p>
                <a:pPr lvl="1"/>
                <a:r>
                  <a:rPr lang="en-US" altLang="en-US" dirty="0"/>
                  <a:t>P3: For each cluster </a:t>
                </a:r>
                <a:r>
                  <a:rPr lang="en-US" altLang="en-US" dirty="0" err="1"/>
                  <a:t>Cj</a:t>
                </a:r>
                <a:r>
                  <a:rPr lang="en-US" altLang="en-US" dirty="0"/>
                  <a:t>, </a:t>
                </a:r>
                <a14:m>
                  <m:oMath xmlns:m="http://schemas.openxmlformats.org/officeDocument/2006/math">
                    <m:r>
                      <a:rPr lang="en-CA" altLang="en-US" smtClean="0">
                        <a:latin typeface="Cambria Math" panose="02040503050406030204" pitchFamily="18" charset="0"/>
                      </a:rPr>
                      <m:t>0&lt;</m:t>
                    </m:r>
                    <m:nary>
                      <m:naryPr>
                        <m:chr m:val="∑"/>
                        <m:ctrlPr>
                          <a:rPr lang="en-CA" altLang="en-US" i="1" smtClean="0">
                            <a:latin typeface="Cambria Math" panose="02040503050406030204" pitchFamily="18" charset="0"/>
                          </a:rPr>
                        </m:ctrlPr>
                      </m:naryPr>
                      <m:sub>
                        <m:r>
                          <m:rPr>
                            <m:brk m:alnAt="23"/>
                          </m:rPr>
                          <a:rPr lang="en-CA" altLang="en-US" smtClean="0">
                            <a:latin typeface="Cambria Math" panose="02040503050406030204" pitchFamily="18" charset="0"/>
                          </a:rPr>
                          <m:t>𝑖</m:t>
                        </m:r>
                        <m:r>
                          <a:rPr lang="en-CA" altLang="en-US" smtClean="0">
                            <a:latin typeface="Cambria Math" panose="02040503050406030204" pitchFamily="18" charset="0"/>
                          </a:rPr>
                          <m:t>=1</m:t>
                        </m:r>
                      </m:sub>
                      <m:sup>
                        <m:r>
                          <a:rPr lang="en-CA" altLang="en-US" smtClean="0">
                            <a:latin typeface="Cambria Math" panose="02040503050406030204" pitchFamily="18" charset="0"/>
                          </a:rPr>
                          <m:t>𝑛</m:t>
                        </m:r>
                      </m:sup>
                      <m:e>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𝑤</m:t>
                            </m:r>
                          </m:e>
                          <m:sub>
                            <m:r>
                              <a:rPr lang="en-CA" altLang="en-US" smtClean="0">
                                <a:latin typeface="Cambria Math" panose="02040503050406030204" pitchFamily="18" charset="0"/>
                              </a:rPr>
                              <m:t>𝑖𝑗</m:t>
                            </m:r>
                          </m:sub>
                        </m:sSub>
                      </m:e>
                    </m:nary>
                    <m:r>
                      <a:rPr lang="en-CA" altLang="en-US" smtClean="0">
                        <a:latin typeface="Cambria Math" panose="02040503050406030204" pitchFamily="18" charset="0"/>
                      </a:rPr>
                      <m:t>&lt;</m:t>
                    </m:r>
                    <m:r>
                      <a:rPr lang="en-CA" altLang="en-US" smtClean="0">
                        <a:latin typeface="Cambria Math" panose="02040503050406030204" pitchFamily="18" charset="0"/>
                      </a:rPr>
                      <m:t>𝑛</m:t>
                    </m:r>
                  </m:oMath>
                </a14:m>
                <a:r>
                  <a:rPr lang="en-US" altLang="en-US" dirty="0"/>
                  <a:t> (ensure no empty cluster)</a:t>
                </a:r>
              </a:p>
              <a:p>
                <a:r>
                  <a:rPr lang="en-US" altLang="en-US" dirty="0"/>
                  <a:t>Let </a:t>
                </a:r>
                <a14:m>
                  <m:oMath xmlns:m="http://schemas.openxmlformats.org/officeDocument/2006/math">
                    <m:sSub>
                      <m:sSubPr>
                        <m:ctrlPr>
                          <a:rPr lang="en-US" altLang="en-US" i="1" dirty="0" smtClean="0">
                            <a:latin typeface="Cambria Math" panose="02040503050406030204" pitchFamily="18" charset="0"/>
                          </a:rPr>
                        </m:ctrlPr>
                      </m:sSubPr>
                      <m:e>
                        <m:r>
                          <a:rPr lang="en-US" altLang="en-US" i="1" dirty="0" smtClean="0">
                            <a:latin typeface="Cambria Math" panose="02040503050406030204" pitchFamily="18" charset="0"/>
                          </a:rPr>
                          <m:t>𝑐</m:t>
                        </m:r>
                      </m:e>
                      <m:sub>
                        <m:r>
                          <a:rPr lang="en-US" altLang="en-US" i="1" dirty="0" smtClean="0">
                            <a:latin typeface="Cambria Math" panose="02040503050406030204" pitchFamily="18" charset="0"/>
                          </a:rPr>
                          <m:t>1</m:t>
                        </m:r>
                      </m:sub>
                    </m:sSub>
                    <m:r>
                      <a:rPr lang="en-US" altLang="en-US" i="1" dirty="0">
                        <a:latin typeface="Cambria Math" panose="02040503050406030204" pitchFamily="18" charset="0"/>
                      </a:rPr>
                      <m:t>, …, </m:t>
                    </m:r>
                    <m:sSub>
                      <m:sSubPr>
                        <m:ctrlPr>
                          <a:rPr lang="en-US" altLang="en-US" i="1" dirty="0" err="1" smtClean="0">
                            <a:latin typeface="Cambria Math" panose="02040503050406030204" pitchFamily="18" charset="0"/>
                          </a:rPr>
                        </m:ctrlPr>
                      </m:sSubPr>
                      <m:e>
                        <m:r>
                          <a:rPr lang="en-US" altLang="en-US" i="1" dirty="0" err="1" smtClean="0">
                            <a:latin typeface="Cambria Math" panose="02040503050406030204" pitchFamily="18" charset="0"/>
                          </a:rPr>
                          <m:t>𝑐</m:t>
                        </m:r>
                      </m:e>
                      <m:sub>
                        <m:r>
                          <a:rPr lang="en-US" altLang="en-US" i="1" dirty="0" err="1" smtClean="0">
                            <a:latin typeface="Cambria Math" panose="02040503050406030204" pitchFamily="18" charset="0"/>
                          </a:rPr>
                          <m:t>𝑘</m:t>
                        </m:r>
                      </m:sub>
                    </m:sSub>
                    <m:r>
                      <a:rPr lang="en-US" altLang="en-US" i="1" dirty="0" smtClean="0">
                        <a:latin typeface="Cambria Math" panose="02040503050406030204" pitchFamily="18" charset="0"/>
                      </a:rPr>
                      <m:t> </m:t>
                    </m:r>
                  </m:oMath>
                </a14:m>
                <a:r>
                  <a:rPr lang="en-US" altLang="en-US" dirty="0"/>
                  <a:t>as the centers of k clusters</a:t>
                </a:r>
              </a:p>
              <a:p>
                <a:r>
                  <a:rPr lang="en-US" altLang="en-US" dirty="0"/>
                  <a:t>For each object oi, the sum of square error SSE is </a:t>
                </a:r>
                <a14:m>
                  <m:oMath xmlns:m="http://schemas.openxmlformats.org/officeDocument/2006/math">
                    <m:r>
                      <a:rPr lang="en-CA" altLang="en-US" smtClean="0">
                        <a:latin typeface="Cambria Math" panose="02040503050406030204" pitchFamily="18" charset="0"/>
                      </a:rPr>
                      <m:t>𝑆𝑆𝐸</m:t>
                    </m:r>
                    <m:d>
                      <m:dPr>
                        <m:ctrlPr>
                          <a:rPr lang="en-CA" altLang="en-US" i="1" smtClean="0">
                            <a:latin typeface="Cambria Math" panose="02040503050406030204" pitchFamily="18" charset="0"/>
                          </a:rPr>
                        </m:ctrlPr>
                      </m:dPr>
                      <m:e>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𝑜</m:t>
                            </m:r>
                          </m:e>
                          <m:sub>
                            <m:r>
                              <a:rPr lang="en-CA" altLang="en-US" smtClean="0">
                                <a:latin typeface="Cambria Math" panose="02040503050406030204" pitchFamily="18" charset="0"/>
                              </a:rPr>
                              <m:t>𝑖</m:t>
                            </m:r>
                          </m:sub>
                        </m:sSub>
                      </m:e>
                    </m:d>
                    <m:r>
                      <a:rPr lang="en-CA" altLang="en-US" smtClean="0">
                        <a:latin typeface="Cambria Math" panose="02040503050406030204" pitchFamily="18" charset="0"/>
                      </a:rPr>
                      <m:t>=</m:t>
                    </m:r>
                    <m:nary>
                      <m:naryPr>
                        <m:chr m:val="∑"/>
                        <m:ctrlPr>
                          <a:rPr lang="en-CA" altLang="en-US" i="1" smtClean="0">
                            <a:latin typeface="Cambria Math" panose="02040503050406030204" pitchFamily="18" charset="0"/>
                          </a:rPr>
                        </m:ctrlPr>
                      </m:naryPr>
                      <m:sub>
                        <m:r>
                          <m:rPr>
                            <m:brk m:alnAt="23"/>
                          </m:rPr>
                          <a:rPr lang="en-CA" altLang="en-US" smtClean="0">
                            <a:latin typeface="Cambria Math" panose="02040503050406030204" pitchFamily="18" charset="0"/>
                          </a:rPr>
                          <m:t>𝑗</m:t>
                        </m:r>
                        <m:r>
                          <a:rPr lang="en-CA" altLang="en-US" smtClean="0">
                            <a:latin typeface="Cambria Math" panose="02040503050406030204" pitchFamily="18" charset="0"/>
                          </a:rPr>
                          <m:t>=1</m:t>
                        </m:r>
                      </m:sub>
                      <m:sup>
                        <m:r>
                          <a:rPr lang="en-CA" altLang="en-US" smtClean="0">
                            <a:latin typeface="Cambria Math" panose="02040503050406030204" pitchFamily="18" charset="0"/>
                          </a:rPr>
                          <m:t>𝑘</m:t>
                        </m:r>
                      </m:sup>
                      <m:e>
                        <m:sSubSup>
                          <m:sSubSupPr>
                            <m:ctrlPr>
                              <a:rPr lang="en-CA" altLang="en-US" i="1" smtClean="0">
                                <a:latin typeface="Cambria Math" panose="02040503050406030204" pitchFamily="18" charset="0"/>
                              </a:rPr>
                            </m:ctrlPr>
                          </m:sSubSupPr>
                          <m:e>
                            <m:r>
                              <a:rPr lang="en-CA" altLang="en-US" smtClean="0">
                                <a:latin typeface="Cambria Math" panose="02040503050406030204" pitchFamily="18" charset="0"/>
                              </a:rPr>
                              <m:t>𝑤</m:t>
                            </m:r>
                          </m:e>
                          <m:sub>
                            <m:r>
                              <a:rPr lang="en-CA" altLang="en-US" smtClean="0">
                                <a:latin typeface="Cambria Math" panose="02040503050406030204" pitchFamily="18" charset="0"/>
                              </a:rPr>
                              <m:t>𝑖𝑗</m:t>
                            </m:r>
                          </m:sub>
                          <m:sup>
                            <m:r>
                              <a:rPr lang="en-CA" altLang="en-US" smtClean="0">
                                <a:latin typeface="Cambria Math" panose="02040503050406030204" pitchFamily="18" charset="0"/>
                              </a:rPr>
                              <m:t>𝑝</m:t>
                            </m:r>
                          </m:sup>
                        </m:sSubSup>
                        <m:r>
                          <a:rPr lang="en-CA" altLang="en-US" smtClean="0">
                            <a:latin typeface="Cambria Math" panose="02040503050406030204" pitchFamily="18" charset="0"/>
                          </a:rPr>
                          <m:t>𝑑𝑖𝑠𝑡</m:t>
                        </m:r>
                        <m:sSup>
                          <m:sSupPr>
                            <m:ctrlPr>
                              <a:rPr lang="en-CA" altLang="en-US" i="1" smtClean="0">
                                <a:latin typeface="Cambria Math" panose="02040503050406030204" pitchFamily="18" charset="0"/>
                              </a:rPr>
                            </m:ctrlPr>
                          </m:sSupPr>
                          <m:e>
                            <m:d>
                              <m:dPr>
                                <m:ctrlPr>
                                  <a:rPr lang="en-CA" altLang="en-US" i="1" smtClean="0">
                                    <a:latin typeface="Cambria Math" panose="02040503050406030204" pitchFamily="18" charset="0"/>
                                  </a:rPr>
                                </m:ctrlPr>
                              </m:dPr>
                              <m:e>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𝑜</m:t>
                                    </m:r>
                                  </m:e>
                                  <m:sub>
                                    <m:r>
                                      <a:rPr lang="en-CA" altLang="en-US" smtClean="0">
                                        <a:latin typeface="Cambria Math" panose="02040503050406030204" pitchFamily="18" charset="0"/>
                                      </a:rPr>
                                      <m:t>𝑖</m:t>
                                    </m:r>
                                  </m:sub>
                                </m:sSub>
                                <m:r>
                                  <a:rPr lang="en-CA" altLang="en-US" smtClean="0">
                                    <a:latin typeface="Cambria Math" panose="02040503050406030204" pitchFamily="18" charset="0"/>
                                  </a:rPr>
                                  <m:t>, </m:t>
                                </m:r>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𝑐</m:t>
                                    </m:r>
                                  </m:e>
                                  <m:sub>
                                    <m:r>
                                      <a:rPr lang="en-CA" altLang="en-US" smtClean="0">
                                        <a:latin typeface="Cambria Math" panose="02040503050406030204" pitchFamily="18" charset="0"/>
                                      </a:rPr>
                                      <m:t>𝑗</m:t>
                                    </m:r>
                                  </m:sub>
                                </m:sSub>
                              </m:e>
                            </m:d>
                          </m:e>
                          <m:sup>
                            <m:r>
                              <a:rPr lang="en-CA" altLang="en-US" smtClean="0">
                                <a:latin typeface="Cambria Math" panose="02040503050406030204" pitchFamily="18" charset="0"/>
                              </a:rPr>
                              <m:t>2</m:t>
                            </m:r>
                          </m:sup>
                        </m:sSup>
                      </m:e>
                    </m:nary>
                  </m:oMath>
                </a14:m>
                <a:r>
                  <a:rPr lang="en-US" altLang="en-US" dirty="0"/>
                  <a:t>, where p is a parameter</a:t>
                </a:r>
              </a:p>
              <a:p>
                <a:r>
                  <a:rPr lang="en-US" altLang="en-US" dirty="0"/>
                  <a:t>For each cluster </a:t>
                </a:r>
                <a14:m>
                  <m:oMath xmlns:m="http://schemas.openxmlformats.org/officeDocument/2006/math">
                    <m:sSub>
                      <m:sSubPr>
                        <m:ctrlPr>
                          <a:rPr lang="en-US" altLang="en-US" i="1" dirty="0" smtClean="0">
                            <a:latin typeface="Cambria Math" panose="02040503050406030204" pitchFamily="18" charset="0"/>
                          </a:rPr>
                        </m:ctrlPr>
                      </m:sSubPr>
                      <m:e>
                        <m:r>
                          <a:rPr lang="en-US" altLang="en-US" dirty="0" smtClean="0">
                            <a:latin typeface="Cambria Math" panose="02040503050406030204" pitchFamily="18" charset="0"/>
                          </a:rPr>
                          <m:t>𝐶</m:t>
                        </m:r>
                      </m:e>
                      <m:sub>
                        <m:r>
                          <a:rPr lang="en-US" altLang="en-US" dirty="0" smtClean="0">
                            <a:latin typeface="Cambria Math" panose="02040503050406030204" pitchFamily="18" charset="0"/>
                          </a:rPr>
                          <m:t>𝑗</m:t>
                        </m:r>
                      </m:sub>
                    </m:sSub>
                  </m:oMath>
                </a14:m>
                <a:r>
                  <a:rPr lang="en-US" altLang="en-US" dirty="0"/>
                  <a:t>, the sum of square error </a:t>
                </a:r>
                <a14:m>
                  <m:oMath xmlns:m="http://schemas.openxmlformats.org/officeDocument/2006/math">
                    <m:r>
                      <a:rPr lang="en-CA" altLang="en-US" smtClean="0">
                        <a:latin typeface="Cambria Math" panose="02040503050406030204" pitchFamily="18" charset="0"/>
                      </a:rPr>
                      <m:t>𝑆𝑆𝐸</m:t>
                    </m:r>
                    <m:d>
                      <m:dPr>
                        <m:ctrlPr>
                          <a:rPr lang="en-CA" altLang="en-US" i="1" smtClean="0">
                            <a:latin typeface="Cambria Math" panose="02040503050406030204" pitchFamily="18" charset="0"/>
                          </a:rPr>
                        </m:ctrlPr>
                      </m:dPr>
                      <m:e>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𝐶</m:t>
                            </m:r>
                          </m:e>
                          <m:sub>
                            <m:r>
                              <a:rPr lang="en-CA" altLang="en-US" smtClean="0">
                                <a:latin typeface="Cambria Math" panose="02040503050406030204" pitchFamily="18" charset="0"/>
                              </a:rPr>
                              <m:t>𝑗</m:t>
                            </m:r>
                          </m:sub>
                        </m:sSub>
                      </m:e>
                    </m:d>
                    <m:r>
                      <a:rPr lang="en-CA" altLang="en-US" smtClean="0">
                        <a:latin typeface="Cambria Math" panose="02040503050406030204" pitchFamily="18" charset="0"/>
                      </a:rPr>
                      <m:t>=</m:t>
                    </m:r>
                    <m:nary>
                      <m:naryPr>
                        <m:chr m:val="∑"/>
                        <m:ctrlPr>
                          <a:rPr lang="en-CA" altLang="en-US" i="1" smtClean="0">
                            <a:latin typeface="Cambria Math" panose="02040503050406030204" pitchFamily="18" charset="0"/>
                          </a:rPr>
                        </m:ctrlPr>
                      </m:naryPr>
                      <m:sub>
                        <m:r>
                          <m:rPr>
                            <m:brk m:alnAt="23"/>
                          </m:rPr>
                          <a:rPr lang="en-CA" altLang="en-US" smtClean="0">
                            <a:latin typeface="Cambria Math" panose="02040503050406030204" pitchFamily="18" charset="0"/>
                          </a:rPr>
                          <m:t>𝑖</m:t>
                        </m:r>
                        <m:r>
                          <a:rPr lang="en-CA" altLang="en-US" smtClean="0">
                            <a:latin typeface="Cambria Math" panose="02040503050406030204" pitchFamily="18" charset="0"/>
                          </a:rPr>
                          <m:t>=1</m:t>
                        </m:r>
                      </m:sub>
                      <m:sup>
                        <m:r>
                          <a:rPr lang="en-CA" altLang="en-US" smtClean="0">
                            <a:latin typeface="Cambria Math" panose="02040503050406030204" pitchFamily="18" charset="0"/>
                          </a:rPr>
                          <m:t>𝑛</m:t>
                        </m:r>
                      </m:sup>
                      <m:e>
                        <m:sSubSup>
                          <m:sSubSupPr>
                            <m:ctrlPr>
                              <a:rPr lang="en-CA" altLang="en-US" i="1" smtClean="0">
                                <a:latin typeface="Cambria Math" panose="02040503050406030204" pitchFamily="18" charset="0"/>
                              </a:rPr>
                            </m:ctrlPr>
                          </m:sSubSupPr>
                          <m:e>
                            <m:r>
                              <a:rPr lang="en-CA" altLang="en-US" smtClean="0">
                                <a:latin typeface="Cambria Math" panose="02040503050406030204" pitchFamily="18" charset="0"/>
                              </a:rPr>
                              <m:t>𝑤</m:t>
                            </m:r>
                          </m:e>
                          <m:sub>
                            <m:r>
                              <a:rPr lang="en-CA" altLang="en-US" smtClean="0">
                                <a:latin typeface="Cambria Math" panose="02040503050406030204" pitchFamily="18" charset="0"/>
                              </a:rPr>
                              <m:t>𝑖𝑗</m:t>
                            </m:r>
                          </m:sub>
                          <m:sup>
                            <m:r>
                              <a:rPr lang="en-CA" altLang="en-US" smtClean="0">
                                <a:latin typeface="Cambria Math" panose="02040503050406030204" pitchFamily="18" charset="0"/>
                              </a:rPr>
                              <m:t>𝑝</m:t>
                            </m:r>
                          </m:sup>
                        </m:sSubSup>
                        <m:r>
                          <a:rPr lang="en-CA" altLang="en-US" smtClean="0">
                            <a:latin typeface="Cambria Math" panose="02040503050406030204" pitchFamily="18" charset="0"/>
                          </a:rPr>
                          <m:t>𝑑𝑖𝑠𝑡</m:t>
                        </m:r>
                        <m:sSup>
                          <m:sSupPr>
                            <m:ctrlPr>
                              <a:rPr lang="en-CA" altLang="en-US" i="1" smtClean="0">
                                <a:latin typeface="Cambria Math" panose="02040503050406030204" pitchFamily="18" charset="0"/>
                              </a:rPr>
                            </m:ctrlPr>
                          </m:sSupPr>
                          <m:e>
                            <m:d>
                              <m:dPr>
                                <m:ctrlPr>
                                  <a:rPr lang="en-CA" altLang="en-US" i="1" smtClean="0">
                                    <a:latin typeface="Cambria Math" panose="02040503050406030204" pitchFamily="18" charset="0"/>
                                  </a:rPr>
                                </m:ctrlPr>
                              </m:dPr>
                              <m:e>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𝑜</m:t>
                                    </m:r>
                                  </m:e>
                                  <m:sub>
                                    <m:r>
                                      <a:rPr lang="en-CA" altLang="en-US" smtClean="0">
                                        <a:latin typeface="Cambria Math" panose="02040503050406030204" pitchFamily="18" charset="0"/>
                                      </a:rPr>
                                      <m:t>𝑖</m:t>
                                    </m:r>
                                  </m:sub>
                                </m:sSub>
                                <m:r>
                                  <a:rPr lang="en-CA" altLang="en-US" smtClean="0">
                                    <a:latin typeface="Cambria Math" panose="02040503050406030204" pitchFamily="18" charset="0"/>
                                  </a:rPr>
                                  <m:t>,</m:t>
                                </m:r>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𝑐</m:t>
                                    </m:r>
                                  </m:e>
                                  <m:sub>
                                    <m:r>
                                      <a:rPr lang="en-CA" altLang="en-US" smtClean="0">
                                        <a:latin typeface="Cambria Math" panose="02040503050406030204" pitchFamily="18" charset="0"/>
                                      </a:rPr>
                                      <m:t>𝑗</m:t>
                                    </m:r>
                                  </m:sub>
                                </m:sSub>
                              </m:e>
                            </m:d>
                          </m:e>
                          <m:sup>
                            <m:r>
                              <a:rPr lang="en-CA" altLang="en-US" smtClean="0">
                                <a:latin typeface="Cambria Math" panose="02040503050406030204" pitchFamily="18" charset="0"/>
                              </a:rPr>
                              <m:t>2</m:t>
                            </m:r>
                          </m:sup>
                        </m:sSup>
                      </m:e>
                    </m:nary>
                  </m:oMath>
                </a14:m>
                <a:endParaRPr lang="en-US" altLang="en-US" dirty="0"/>
              </a:p>
              <a:p>
                <a:r>
                  <a:rPr lang="en-US" altLang="en-US" dirty="0"/>
                  <a:t>For each cluster C, sum of square error </a:t>
                </a:r>
                <a14:m>
                  <m:oMath xmlns:m="http://schemas.openxmlformats.org/officeDocument/2006/math">
                    <m:r>
                      <a:rPr lang="en-CA" altLang="en-US" smtClean="0">
                        <a:latin typeface="Cambria Math" panose="02040503050406030204" pitchFamily="18" charset="0"/>
                      </a:rPr>
                      <m:t>𝑆𝑆𝐸</m:t>
                    </m:r>
                    <m:d>
                      <m:dPr>
                        <m:ctrlPr>
                          <a:rPr lang="en-CA" altLang="en-US" i="1" smtClean="0">
                            <a:latin typeface="Cambria Math" panose="02040503050406030204" pitchFamily="18" charset="0"/>
                          </a:rPr>
                        </m:ctrlPr>
                      </m:dPr>
                      <m:e>
                        <m:r>
                          <a:rPr lang="en-CA" altLang="en-US" smtClean="0">
                            <a:latin typeface="Cambria Math" panose="02040503050406030204" pitchFamily="18" charset="0"/>
                          </a:rPr>
                          <m:t>𝐶</m:t>
                        </m:r>
                      </m:e>
                    </m:d>
                    <m:r>
                      <a:rPr lang="en-CA" altLang="en-US" smtClean="0">
                        <a:latin typeface="Cambria Math" panose="02040503050406030204" pitchFamily="18" charset="0"/>
                      </a:rPr>
                      <m:t>=</m:t>
                    </m:r>
                    <m:nary>
                      <m:naryPr>
                        <m:chr m:val="∑"/>
                        <m:ctrlPr>
                          <a:rPr lang="en-CA" altLang="en-US" i="1" smtClean="0">
                            <a:latin typeface="Cambria Math" panose="02040503050406030204" pitchFamily="18" charset="0"/>
                          </a:rPr>
                        </m:ctrlPr>
                      </m:naryPr>
                      <m:sub>
                        <m:r>
                          <m:rPr>
                            <m:brk m:alnAt="23"/>
                          </m:rPr>
                          <a:rPr lang="en-CA" altLang="en-US" smtClean="0">
                            <a:latin typeface="Cambria Math" panose="02040503050406030204" pitchFamily="18" charset="0"/>
                          </a:rPr>
                          <m:t>𝑖</m:t>
                        </m:r>
                        <m:r>
                          <a:rPr lang="en-CA" altLang="en-US" smtClean="0">
                            <a:latin typeface="Cambria Math" panose="02040503050406030204" pitchFamily="18" charset="0"/>
                          </a:rPr>
                          <m:t>=1</m:t>
                        </m:r>
                      </m:sub>
                      <m:sup>
                        <m:r>
                          <a:rPr lang="en-CA" altLang="en-US" smtClean="0">
                            <a:latin typeface="Cambria Math" panose="02040503050406030204" pitchFamily="18" charset="0"/>
                          </a:rPr>
                          <m:t>𝑛</m:t>
                        </m:r>
                      </m:sup>
                      <m:e>
                        <m:nary>
                          <m:naryPr>
                            <m:chr m:val="∑"/>
                            <m:ctrlPr>
                              <a:rPr lang="en-CA" altLang="en-US" i="1" smtClean="0">
                                <a:latin typeface="Cambria Math" panose="02040503050406030204" pitchFamily="18" charset="0"/>
                              </a:rPr>
                            </m:ctrlPr>
                          </m:naryPr>
                          <m:sub>
                            <m:r>
                              <m:rPr>
                                <m:brk m:alnAt="23"/>
                              </m:rPr>
                              <a:rPr lang="en-CA" altLang="en-US" smtClean="0">
                                <a:latin typeface="Cambria Math" panose="02040503050406030204" pitchFamily="18" charset="0"/>
                              </a:rPr>
                              <m:t>𝑗</m:t>
                            </m:r>
                            <m:r>
                              <a:rPr lang="en-CA" altLang="en-US" smtClean="0">
                                <a:latin typeface="Cambria Math" panose="02040503050406030204" pitchFamily="18" charset="0"/>
                              </a:rPr>
                              <m:t>=1</m:t>
                            </m:r>
                          </m:sub>
                          <m:sup>
                            <m:r>
                              <a:rPr lang="en-CA" altLang="en-US" smtClean="0">
                                <a:latin typeface="Cambria Math" panose="02040503050406030204" pitchFamily="18" charset="0"/>
                              </a:rPr>
                              <m:t>𝑘</m:t>
                            </m:r>
                          </m:sup>
                          <m:e>
                            <m:sSubSup>
                              <m:sSubSupPr>
                                <m:ctrlPr>
                                  <a:rPr lang="en-CA" altLang="en-US" i="1" smtClean="0">
                                    <a:latin typeface="Cambria Math" panose="02040503050406030204" pitchFamily="18" charset="0"/>
                                  </a:rPr>
                                </m:ctrlPr>
                              </m:sSubSupPr>
                              <m:e>
                                <m:r>
                                  <a:rPr lang="en-CA" altLang="en-US" smtClean="0">
                                    <a:latin typeface="Cambria Math" panose="02040503050406030204" pitchFamily="18" charset="0"/>
                                  </a:rPr>
                                  <m:t>𝑤</m:t>
                                </m:r>
                              </m:e>
                              <m:sub>
                                <m:r>
                                  <a:rPr lang="en-CA" altLang="en-US" smtClean="0">
                                    <a:latin typeface="Cambria Math" panose="02040503050406030204" pitchFamily="18" charset="0"/>
                                  </a:rPr>
                                  <m:t>𝑖𝑗</m:t>
                                </m:r>
                              </m:sub>
                              <m:sup>
                                <m:r>
                                  <a:rPr lang="en-CA" altLang="en-US" smtClean="0">
                                    <a:latin typeface="Cambria Math" panose="02040503050406030204" pitchFamily="18" charset="0"/>
                                  </a:rPr>
                                  <m:t>𝑝</m:t>
                                </m:r>
                              </m:sup>
                            </m:sSubSup>
                            <m:r>
                              <a:rPr lang="en-CA" altLang="en-US" smtClean="0">
                                <a:latin typeface="Cambria Math" panose="02040503050406030204" pitchFamily="18" charset="0"/>
                              </a:rPr>
                              <m:t>𝑑𝑖𝑠𝑡</m:t>
                            </m:r>
                            <m:sSup>
                              <m:sSupPr>
                                <m:ctrlPr>
                                  <a:rPr lang="en-CA" altLang="en-US" i="1" smtClean="0">
                                    <a:latin typeface="Cambria Math" panose="02040503050406030204" pitchFamily="18" charset="0"/>
                                  </a:rPr>
                                </m:ctrlPr>
                              </m:sSupPr>
                              <m:e>
                                <m:d>
                                  <m:dPr>
                                    <m:ctrlPr>
                                      <a:rPr lang="en-CA" altLang="en-US" i="1" smtClean="0">
                                        <a:latin typeface="Cambria Math" panose="02040503050406030204" pitchFamily="18" charset="0"/>
                                      </a:rPr>
                                    </m:ctrlPr>
                                  </m:dPr>
                                  <m:e>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𝑜</m:t>
                                        </m:r>
                                      </m:e>
                                      <m:sub>
                                        <m:r>
                                          <a:rPr lang="en-CA" altLang="en-US" smtClean="0">
                                            <a:latin typeface="Cambria Math" panose="02040503050406030204" pitchFamily="18" charset="0"/>
                                          </a:rPr>
                                          <m:t>𝑖</m:t>
                                        </m:r>
                                      </m:sub>
                                    </m:sSub>
                                    <m:r>
                                      <a:rPr lang="en-CA" altLang="en-US" smtClean="0">
                                        <a:latin typeface="Cambria Math" panose="02040503050406030204" pitchFamily="18" charset="0"/>
                                      </a:rPr>
                                      <m:t>, </m:t>
                                    </m:r>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𝑐</m:t>
                                        </m:r>
                                      </m:e>
                                      <m:sub>
                                        <m:r>
                                          <a:rPr lang="en-CA" altLang="en-US" smtClean="0">
                                            <a:latin typeface="Cambria Math" panose="02040503050406030204" pitchFamily="18" charset="0"/>
                                          </a:rPr>
                                          <m:t>𝑗</m:t>
                                        </m:r>
                                      </m:sub>
                                    </m:sSub>
                                  </m:e>
                                </m:d>
                              </m:e>
                              <m:sup>
                                <m:r>
                                  <a:rPr lang="en-CA" altLang="en-US" smtClean="0">
                                    <a:latin typeface="Cambria Math" panose="02040503050406030204" pitchFamily="18" charset="0"/>
                                  </a:rPr>
                                  <m:t>2</m:t>
                                </m:r>
                              </m:sup>
                            </m:sSup>
                          </m:e>
                        </m:nary>
                      </m:e>
                    </m:nary>
                  </m:oMath>
                </a14:m>
                <a:r>
                  <a:rPr lang="en-US" altLang="en-US" dirty="0"/>
                  <a:t> </a:t>
                </a:r>
              </a:p>
            </p:txBody>
          </p:sp>
        </mc:Choice>
        <mc:Fallback xmlns="">
          <p:sp>
            <p:nvSpPr>
              <p:cNvPr id="34820" name="Rectangle 3">
                <a:extLst>
                  <a:ext uri="{FF2B5EF4-FFF2-40B4-BE49-F238E27FC236}">
                    <a16:creationId xmlns:a16="http://schemas.microsoft.com/office/drawing/2014/main" id="{9DA55D04-5FC3-2153-BA51-EB34EFD5E9F9}"/>
                  </a:ext>
                </a:extLst>
              </p:cNvPr>
              <p:cNvSpPr>
                <a:spLocks noGrp="1" noRot="1" noChangeAspect="1" noMove="1" noResize="1" noEditPoints="1" noAdjustHandles="1" noChangeArrowheads="1" noChangeShapeType="1" noTextEdit="1"/>
              </p:cNvSpPr>
              <p:nvPr>
                <p:ph idx="1"/>
              </p:nvPr>
            </p:nvSpPr>
            <p:spPr>
              <a:blipFill>
                <a:blip r:embed="rId3"/>
                <a:stretch>
                  <a:fillRect l="-724" t="-2907" r="-1206" b="-12791"/>
                </a:stretch>
              </a:blipFill>
            </p:spPr>
            <p:txBody>
              <a:bodyPr/>
              <a:lstStyle/>
              <a:p>
                <a:r>
                  <a:rPr lang="en-US">
                    <a:noFill/>
                  </a:rPr>
                  <a:t> </a:t>
                </a:r>
              </a:p>
            </p:txBody>
          </p:sp>
        </mc:Fallback>
      </mc:AlternateContent>
      <p:sp>
        <p:nvSpPr>
          <p:cNvPr id="34821" name="Slide Number Placeholder 3">
            <a:extLst>
              <a:ext uri="{FF2B5EF4-FFF2-40B4-BE49-F238E27FC236}">
                <a16:creationId xmlns:a16="http://schemas.microsoft.com/office/drawing/2014/main" id="{79CB7DA8-FD42-4ECF-3EA0-7623AA0EA72B}"/>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61A91ED0-D41B-4E4E-9A25-A4A7265CE165}" type="slidenum">
              <a:rPr lang="en-US" altLang="en-US" sz="1200">
                <a:latin typeface="Tahoma" panose="020B0604030504040204" pitchFamily="34" charset="0"/>
              </a:rPr>
              <a:pPr algn="r" eaLnBrk="1" hangingPunct="1">
                <a:spcBef>
                  <a:spcPct val="0"/>
                </a:spcBef>
                <a:buClrTx/>
                <a:buSzTx/>
                <a:buFontTx/>
                <a:buNone/>
              </a:pPr>
              <a:t>5</a:t>
            </a:fld>
            <a:endParaRPr lang="en-US" altLang="en-US" sz="1200">
              <a:latin typeface="Tahoma" panose="020B0604030504040204" pitchFamily="34" charset="0"/>
            </a:endParaRPr>
          </a:p>
        </p:txBody>
      </p:sp>
      <p:pic>
        <p:nvPicPr>
          <p:cNvPr id="34823" name="Picture 8">
            <a:extLst>
              <a:ext uri="{FF2B5EF4-FFF2-40B4-BE49-F238E27FC236}">
                <a16:creationId xmlns:a16="http://schemas.microsoft.com/office/drawing/2014/main" id="{94126E09-A390-ADF7-4AE1-964A7DC2E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57" y="249207"/>
            <a:ext cx="1882027" cy="201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icture 7">
            <a:extLst>
              <a:ext uri="{FF2B5EF4-FFF2-40B4-BE49-F238E27FC236}">
                <a16:creationId xmlns:a16="http://schemas.microsoft.com/office/drawing/2014/main" id="{EC13B19B-413A-D3EE-8372-983A957147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9244" y="249207"/>
            <a:ext cx="3835729" cy="201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520BCDB-61E4-001B-A965-64E2463B1680}"/>
              </a:ext>
            </a:extLst>
          </p:cNvPr>
          <p:cNvSpPr>
            <a:spLocks noGrp="1"/>
          </p:cNvSpPr>
          <p:nvPr>
            <p:ph type="sldNum" sz="quarter" idx="12"/>
          </p:nvPr>
        </p:nvSpPr>
        <p:spPr/>
        <p:txBody>
          <a:bodyPr/>
          <a:lstStyle/>
          <a:p>
            <a:fld id="{3576EC27-B82E-E143-A339-DE4537CE5FC3}"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03BA7BB-A0A1-4938-F48E-85F053C54E98}"/>
              </a:ext>
            </a:extLst>
          </p:cNvPr>
          <p:cNvSpPr>
            <a:spLocks noGrp="1" noChangeArrowheads="1"/>
          </p:cNvSpPr>
          <p:nvPr>
            <p:ph type="title"/>
          </p:nvPr>
        </p:nvSpPr>
        <p:spPr/>
        <p:txBody>
          <a:bodyPr/>
          <a:lstStyle/>
          <a:p>
            <a:r>
              <a:rPr lang="en-US" altLang="en-US"/>
              <a:t>Clustering Graphs and Network Data</a:t>
            </a:r>
          </a:p>
        </p:txBody>
      </p:sp>
      <p:sp>
        <p:nvSpPr>
          <p:cNvPr id="66563" name="Rectangle 3">
            <a:extLst>
              <a:ext uri="{FF2B5EF4-FFF2-40B4-BE49-F238E27FC236}">
                <a16:creationId xmlns:a16="http://schemas.microsoft.com/office/drawing/2014/main" id="{3E132B19-E62F-AEF0-9F9B-3F773C439DE2}"/>
              </a:ext>
            </a:extLst>
          </p:cNvPr>
          <p:cNvSpPr>
            <a:spLocks noGrp="1" noChangeArrowheads="1"/>
          </p:cNvSpPr>
          <p:nvPr>
            <p:ph idx="1"/>
          </p:nvPr>
        </p:nvSpPr>
        <p:spPr/>
        <p:txBody>
          <a:bodyPr/>
          <a:lstStyle/>
          <a:p>
            <a:r>
              <a:rPr lang="en-US" altLang="en-US"/>
              <a:t>Applications</a:t>
            </a:r>
          </a:p>
          <a:p>
            <a:pPr lvl="1"/>
            <a:r>
              <a:rPr lang="en-US" altLang="en-US"/>
              <a:t>Bi-partite graphs, e.g., customers and products, authors and conferences</a:t>
            </a:r>
          </a:p>
          <a:p>
            <a:pPr lvl="1"/>
            <a:r>
              <a:rPr lang="en-US" altLang="en-US"/>
              <a:t>Web search engines, e.g., click through graphs and Web graphs</a:t>
            </a:r>
          </a:p>
          <a:p>
            <a:pPr lvl="1"/>
            <a:r>
              <a:rPr lang="en-US" altLang="en-US"/>
              <a:t>Social networks, friendship/coauthor graphs</a:t>
            </a:r>
          </a:p>
          <a:p>
            <a:r>
              <a:rPr lang="en-US" altLang="en-US"/>
              <a:t>Similarity measures</a:t>
            </a:r>
          </a:p>
          <a:p>
            <a:pPr lvl="1"/>
            <a:r>
              <a:rPr lang="en-US" altLang="en-US"/>
              <a:t>Geodesic distances</a:t>
            </a:r>
          </a:p>
          <a:p>
            <a:pPr lvl="1"/>
            <a:r>
              <a:rPr lang="en-US" altLang="en-US"/>
              <a:t>Distance based on random walk (SimRank)</a:t>
            </a:r>
          </a:p>
          <a:p>
            <a:r>
              <a:rPr lang="en-US" altLang="en-US"/>
              <a:t>Graph clustering methods</a:t>
            </a:r>
          </a:p>
          <a:p>
            <a:pPr lvl="1"/>
            <a:r>
              <a:rPr lang="en-US" altLang="en-US"/>
              <a:t>Minimum cuts: FastModularity (Clauset, Newman &amp; Moore, 2004)</a:t>
            </a:r>
          </a:p>
          <a:p>
            <a:pPr lvl="1"/>
            <a:r>
              <a:rPr lang="en-US" altLang="en-US"/>
              <a:t>Density-based clustering: SCAN (Xu et al., KDD’2007) </a:t>
            </a:r>
          </a:p>
        </p:txBody>
      </p:sp>
      <p:sp>
        <p:nvSpPr>
          <p:cNvPr id="66564" name="Slide Number Placeholder 1">
            <a:extLst>
              <a:ext uri="{FF2B5EF4-FFF2-40B4-BE49-F238E27FC236}">
                <a16:creationId xmlns:a16="http://schemas.microsoft.com/office/drawing/2014/main" id="{AA751D4E-C807-B732-50DE-225E7F8BBF69}"/>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138CD66D-D411-6644-BA9F-E369D77EEC0A}" type="slidenum">
              <a:rPr lang="en-US" altLang="en-US" sz="1200" b="1">
                <a:latin typeface="Arial" panose="020B0604020202020204" pitchFamily="34" charset="0"/>
              </a:rPr>
              <a:pPr algn="r" eaLnBrk="1" hangingPunct="1">
                <a:spcBef>
                  <a:spcPct val="0"/>
                </a:spcBef>
                <a:buClrTx/>
                <a:buSzTx/>
                <a:buFontTx/>
                <a:buNone/>
              </a:pPr>
              <a:t>50</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90194663-8890-A38A-636C-A8A2D352D6E8}"/>
              </a:ext>
            </a:extLst>
          </p:cNvPr>
          <p:cNvSpPr>
            <a:spLocks noGrp="1"/>
          </p:cNvSpPr>
          <p:nvPr>
            <p:ph type="sldNum" sz="quarter" idx="12"/>
          </p:nvPr>
        </p:nvSpPr>
        <p:spPr/>
        <p:txBody>
          <a:bodyPr/>
          <a:lstStyle/>
          <a:p>
            <a:fld id="{3576EC27-B82E-E143-A339-DE4537CE5FC3}" type="slidenum">
              <a:rPr lang="en-US" smtClean="0"/>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a:extLst>
              <a:ext uri="{FF2B5EF4-FFF2-40B4-BE49-F238E27FC236}">
                <a16:creationId xmlns:a16="http://schemas.microsoft.com/office/drawing/2014/main" id="{FB962E16-EEBA-8813-32D7-2C63865BC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1238" y="5013011"/>
            <a:ext cx="2036762"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2">
            <a:extLst>
              <a:ext uri="{FF2B5EF4-FFF2-40B4-BE49-F238E27FC236}">
                <a16:creationId xmlns:a16="http://schemas.microsoft.com/office/drawing/2014/main" id="{32577A1F-A905-B92C-5D86-D46563DE55E9}"/>
              </a:ext>
            </a:extLst>
          </p:cNvPr>
          <p:cNvSpPr>
            <a:spLocks noGrp="1" noChangeArrowheads="1"/>
          </p:cNvSpPr>
          <p:nvPr>
            <p:ph type="title"/>
          </p:nvPr>
        </p:nvSpPr>
        <p:spPr/>
        <p:txBody>
          <a:bodyPr/>
          <a:lstStyle/>
          <a:p>
            <a:r>
              <a:rPr lang="en-US" altLang="en-US"/>
              <a:t>Similarity Measure (I):  Geodesic Distance</a:t>
            </a:r>
          </a:p>
        </p:txBody>
      </p:sp>
      <p:sp>
        <p:nvSpPr>
          <p:cNvPr id="67588" name="Rectangle 3">
            <a:extLst>
              <a:ext uri="{FF2B5EF4-FFF2-40B4-BE49-F238E27FC236}">
                <a16:creationId xmlns:a16="http://schemas.microsoft.com/office/drawing/2014/main" id="{62553BEF-7A7B-7E4E-07FF-4C8B06B35E3F}"/>
              </a:ext>
            </a:extLst>
          </p:cNvPr>
          <p:cNvSpPr>
            <a:spLocks noGrp="1" noChangeArrowheads="1"/>
          </p:cNvSpPr>
          <p:nvPr>
            <p:ph idx="1"/>
          </p:nvPr>
        </p:nvSpPr>
        <p:spPr/>
        <p:txBody>
          <a:bodyPr>
            <a:normAutofit fontScale="77500" lnSpcReduction="20000"/>
          </a:bodyPr>
          <a:lstStyle/>
          <a:p>
            <a:r>
              <a:rPr lang="en-US" altLang="en-US"/>
              <a:t>Geodesic distance (A, B): length (i.e., # of edges) of the shortest path between  A and B (if not connected, defined as infinite)</a:t>
            </a:r>
          </a:p>
          <a:p>
            <a:r>
              <a:rPr lang="en-US" altLang="en-US"/>
              <a:t>Eccentricity of v, eccen(v): The largest geodesic distance between v and any other vertex u ∈ V − {v}.  </a:t>
            </a:r>
          </a:p>
          <a:p>
            <a:pPr lvl="1"/>
            <a:r>
              <a:rPr lang="en-US" altLang="en-US"/>
              <a:t>E.g., eccen(a) = eccen(b) = 2; eccen(c) = eccen(d) = eccen(e) = 3</a:t>
            </a:r>
          </a:p>
          <a:p>
            <a:r>
              <a:rPr lang="en-US" altLang="en-US"/>
              <a:t>Radius of graph G:  The minimum eccentricity of all vertices, i.e., the distance between the “most central point” and the “farthest border” </a:t>
            </a:r>
          </a:p>
          <a:p>
            <a:pPr lvl="1"/>
            <a:r>
              <a:rPr lang="en-US" altLang="en-US"/>
              <a:t>r = min v∈V eccen(v)</a:t>
            </a:r>
          </a:p>
          <a:p>
            <a:pPr lvl="1"/>
            <a:r>
              <a:rPr lang="en-US" altLang="en-US"/>
              <a:t>E.g., radius (g) = 2</a:t>
            </a:r>
          </a:p>
          <a:p>
            <a:r>
              <a:rPr lang="en-US" altLang="en-US"/>
              <a:t>Diameter of graph G: The maximum eccentricity of all vertices, i.e., the largest distance between any pair of vertices in G</a:t>
            </a:r>
          </a:p>
          <a:p>
            <a:pPr lvl="1"/>
            <a:r>
              <a:rPr lang="en-US" altLang="en-US"/>
              <a:t>d = max v∈V eccen(v)</a:t>
            </a:r>
          </a:p>
          <a:p>
            <a:pPr lvl="1"/>
            <a:r>
              <a:rPr lang="en-US" altLang="en-US"/>
              <a:t>E.g., diameter (g) = 3</a:t>
            </a:r>
          </a:p>
          <a:p>
            <a:r>
              <a:rPr lang="en-US" altLang="en-US"/>
              <a:t>A peripheral vertex is a vertex that achieves the diameter.</a:t>
            </a:r>
          </a:p>
          <a:p>
            <a:pPr lvl="1"/>
            <a:r>
              <a:rPr lang="en-US" altLang="en-US"/>
              <a:t>E.g., Vertices c, d, and e are peripheral vertices</a:t>
            </a:r>
          </a:p>
        </p:txBody>
      </p:sp>
      <p:sp>
        <p:nvSpPr>
          <p:cNvPr id="67589" name="Slide Number Placeholder 1">
            <a:extLst>
              <a:ext uri="{FF2B5EF4-FFF2-40B4-BE49-F238E27FC236}">
                <a16:creationId xmlns:a16="http://schemas.microsoft.com/office/drawing/2014/main" id="{4EC8A56F-7A59-3D11-1338-3086F5ACB1E0}"/>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84A358DF-F210-FC45-9DF2-E8DC50BCECBF}" type="slidenum">
              <a:rPr lang="en-US" altLang="en-US" sz="1200" b="1">
                <a:latin typeface="Arial" panose="020B0604020202020204" pitchFamily="34" charset="0"/>
              </a:rPr>
              <a:pPr algn="r" eaLnBrk="1" hangingPunct="1">
                <a:spcBef>
                  <a:spcPct val="0"/>
                </a:spcBef>
                <a:buClrTx/>
                <a:buSzTx/>
                <a:buFontTx/>
                <a:buNone/>
              </a:pPr>
              <a:t>51</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5E6C460D-9AC6-EA0F-CE26-DB5C156E8508}"/>
              </a:ext>
            </a:extLst>
          </p:cNvPr>
          <p:cNvSpPr>
            <a:spLocks noGrp="1"/>
          </p:cNvSpPr>
          <p:nvPr>
            <p:ph type="sldNum" sz="quarter" idx="12"/>
          </p:nvPr>
        </p:nvSpPr>
        <p:spPr/>
        <p:txBody>
          <a:bodyPr/>
          <a:lstStyle/>
          <a:p>
            <a:fld id="{3576EC27-B82E-E143-A339-DE4537CE5FC3}" type="slidenum">
              <a:rPr lang="en-US" smtClean="0"/>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DA5B505-4240-58E7-5A22-17ABDEFADA67}"/>
              </a:ext>
            </a:extLst>
          </p:cNvPr>
          <p:cNvSpPr>
            <a:spLocks noGrp="1" noChangeArrowheads="1"/>
          </p:cNvSpPr>
          <p:nvPr>
            <p:ph type="title"/>
          </p:nvPr>
        </p:nvSpPr>
        <p:spPr/>
        <p:txBody>
          <a:bodyPr/>
          <a:lstStyle/>
          <a:p>
            <a:r>
              <a:rPr lang="en-US" altLang="en-US"/>
              <a:t>SimRank: Similarity Based on Random Walk and Structural Context</a:t>
            </a:r>
          </a:p>
        </p:txBody>
      </p:sp>
      <mc:AlternateContent xmlns:mc="http://schemas.openxmlformats.org/markup-compatibility/2006" xmlns:a14="http://schemas.microsoft.com/office/drawing/2010/main">
        <mc:Choice Requires="a14">
          <p:sp>
            <p:nvSpPr>
              <p:cNvPr id="68611" name="Rectangle 3">
                <a:extLst>
                  <a:ext uri="{FF2B5EF4-FFF2-40B4-BE49-F238E27FC236}">
                    <a16:creationId xmlns:a16="http://schemas.microsoft.com/office/drawing/2014/main" id="{79657CAB-9591-E322-6359-30D401082B57}"/>
                  </a:ext>
                </a:extLst>
              </p:cNvPr>
              <p:cNvSpPr>
                <a:spLocks noGrp="1" noChangeArrowheads="1"/>
              </p:cNvSpPr>
              <p:nvPr>
                <p:ph idx="1"/>
              </p:nvPr>
            </p:nvSpPr>
            <p:spPr/>
            <p:txBody>
              <a:bodyPr>
                <a:normAutofit/>
              </a:bodyPr>
              <a:lstStyle/>
              <a:p>
                <a:r>
                  <a:rPr lang="en-US" altLang="en-US" dirty="0"/>
                  <a:t>SimRank: structural-context similarity, i.e., based on the similarity of its neighbors</a:t>
                </a:r>
              </a:p>
              <a:p>
                <a:r>
                  <a:rPr lang="en-US" altLang="en-US" dirty="0"/>
                  <a:t>In a directed graph G = (V,E),</a:t>
                </a:r>
              </a:p>
              <a:p>
                <a:pPr lvl="1"/>
                <a:r>
                  <a:rPr lang="en-US" altLang="en-US" dirty="0"/>
                  <a:t>individual in-neighborhood of v: I(v) = {u | (u, v) ∈ E}</a:t>
                </a:r>
              </a:p>
              <a:p>
                <a:pPr lvl="1"/>
                <a:r>
                  <a:rPr lang="en-US" altLang="en-US" dirty="0"/>
                  <a:t>individual out-neighborhood of v: O(v) = {w | (v, w) ∈ E}</a:t>
                </a:r>
              </a:p>
              <a:p>
                <a:r>
                  <a:rPr lang="en-US" altLang="en-US" dirty="0"/>
                  <a:t>Similarity in </a:t>
                </a:r>
                <a:r>
                  <a:rPr lang="en-US" altLang="en-US" dirty="0" err="1"/>
                  <a:t>SimRank</a:t>
                </a:r>
                <a:r>
                  <a:rPr lang="en-US" altLang="en-US" dirty="0"/>
                  <a:t>: </a:t>
                </a:r>
                <a14:m>
                  <m:oMath xmlns:m="http://schemas.openxmlformats.org/officeDocument/2006/math">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𝐶</m:t>
                        </m:r>
                      </m:num>
                      <m:den>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e>
                        </m:d>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sub>
                      <m:sup/>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𝑠</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nary>
                      </m:e>
                    </m:nary>
                  </m:oMath>
                </a14:m>
                <a:endParaRPr lang="en-US" altLang="en-US" dirty="0"/>
              </a:p>
              <a:p>
                <a:pPr lvl="1"/>
                <a:r>
                  <a:rPr lang="en-US" altLang="en-US" dirty="0"/>
                  <a:t>Initialization: </a:t>
                </a:r>
                <a14:m>
                  <m:oMath xmlns:m="http://schemas.openxmlformats.org/officeDocument/2006/math">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𝑠</m:t>
                        </m:r>
                      </m:e>
                      <m:sub>
                        <m:r>
                          <a:rPr lang="en-CA" altLang="en-US" b="0" i="1" smtClean="0">
                            <a:latin typeface="Cambria Math" panose="02040503050406030204" pitchFamily="18" charset="0"/>
                          </a:rPr>
                          <m:t>0</m:t>
                        </m:r>
                      </m:sub>
                    </m:sSub>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𝑢</m:t>
                        </m:r>
                        <m:r>
                          <a:rPr lang="en-CA" altLang="en-US" b="0" i="1" smtClean="0">
                            <a:latin typeface="Cambria Math" panose="02040503050406030204" pitchFamily="18" charset="0"/>
                          </a:rPr>
                          <m:t>,</m:t>
                        </m:r>
                        <m:r>
                          <a:rPr lang="en-CA" altLang="en-US" b="0" i="1" smtClean="0">
                            <a:latin typeface="Cambria Math" panose="02040503050406030204" pitchFamily="18" charset="0"/>
                          </a:rPr>
                          <m:t>𝑣</m:t>
                        </m:r>
                      </m:e>
                    </m:d>
                    <m:r>
                      <a:rPr lang="en-CA" altLang="en-US" b="0" i="1" smtClean="0">
                        <a:latin typeface="Cambria Math" panose="02040503050406030204" pitchFamily="18" charset="0"/>
                      </a:rPr>
                      <m:t>=</m:t>
                    </m:r>
                    <m:d>
                      <m:dPr>
                        <m:begChr m:val="{"/>
                        <m:endChr m:val=""/>
                        <m:ctrlPr>
                          <a:rPr lang="en-CA" altLang="en-US" b="0" i="1" smtClean="0">
                            <a:latin typeface="Cambria Math" panose="02040503050406030204" pitchFamily="18" charset="0"/>
                          </a:rPr>
                        </m:ctrlPr>
                      </m:dPr>
                      <m:e>
                        <m:eqArr>
                          <m:eqArrPr>
                            <m:ctrlPr>
                              <a:rPr lang="en-CA" altLang="en-US" b="0" i="1" smtClean="0">
                                <a:latin typeface="Cambria Math" panose="02040503050406030204" pitchFamily="18" charset="0"/>
                              </a:rPr>
                            </m:ctrlPr>
                          </m:eqArrPr>
                          <m:e>
                            <m:r>
                              <a:rPr lang="en-CA" altLang="en-US" b="0" i="1" smtClean="0">
                                <a:latin typeface="Cambria Math" panose="02040503050406030204" pitchFamily="18" charset="0"/>
                              </a:rPr>
                              <m:t>0,  </m:t>
                            </m:r>
                            <m:r>
                              <a:rPr lang="en-CA" altLang="en-US" b="0" i="1" smtClean="0">
                                <a:latin typeface="Cambria Math" panose="02040503050406030204" pitchFamily="18" charset="0"/>
                              </a:rPr>
                              <m:t>𝑖𝑓</m:t>
                            </m:r>
                            <m:r>
                              <a:rPr lang="en-CA" altLang="en-US" b="0" i="1" smtClean="0">
                                <a:latin typeface="Cambria Math" panose="02040503050406030204" pitchFamily="18" charset="0"/>
                              </a:rPr>
                              <m:t> </m:t>
                            </m:r>
                            <m:r>
                              <a:rPr lang="en-CA" altLang="en-US" b="0" i="1" smtClean="0">
                                <a:latin typeface="Cambria Math" panose="02040503050406030204" pitchFamily="18" charset="0"/>
                              </a:rPr>
                              <m:t>𝑢</m:t>
                            </m:r>
                            <m:r>
                              <a:rPr lang="en-CA" altLang="en-US" b="0" i="1" smtClean="0">
                                <a:latin typeface="Cambria Math" panose="02040503050406030204" pitchFamily="18" charset="0"/>
                              </a:rPr>
                              <m:t>≠</m:t>
                            </m:r>
                            <m:r>
                              <a:rPr lang="en-CA" altLang="en-US" b="0" i="1" smtClean="0">
                                <a:latin typeface="Cambria Math" panose="02040503050406030204" pitchFamily="18" charset="0"/>
                              </a:rPr>
                              <m:t>𝑣</m:t>
                            </m:r>
                          </m:e>
                          <m:e>
                            <m:r>
                              <a:rPr lang="en-CA" altLang="en-US" b="0" i="1" smtClean="0">
                                <a:latin typeface="Cambria Math" panose="02040503050406030204" pitchFamily="18" charset="0"/>
                              </a:rPr>
                              <m:t>&amp;1,  </m:t>
                            </m:r>
                            <m:r>
                              <a:rPr lang="en-CA" altLang="en-US" b="0" i="1" smtClean="0">
                                <a:latin typeface="Cambria Math" panose="02040503050406030204" pitchFamily="18" charset="0"/>
                              </a:rPr>
                              <m:t>𝑖𝑓</m:t>
                            </m:r>
                            <m:r>
                              <a:rPr lang="en-CA" altLang="en-US" b="0" i="1" smtClean="0">
                                <a:latin typeface="Cambria Math" panose="02040503050406030204" pitchFamily="18" charset="0"/>
                              </a:rPr>
                              <m:t> </m:t>
                            </m:r>
                            <m:r>
                              <a:rPr lang="en-CA" altLang="en-US" b="0" i="1" smtClean="0">
                                <a:latin typeface="Cambria Math" panose="02040503050406030204" pitchFamily="18" charset="0"/>
                              </a:rPr>
                              <m:t>𝑢</m:t>
                            </m:r>
                            <m:r>
                              <a:rPr lang="en-CA" altLang="en-US" b="0" i="1" smtClean="0">
                                <a:latin typeface="Cambria Math" panose="02040503050406030204" pitchFamily="18" charset="0"/>
                              </a:rPr>
                              <m:t>=</m:t>
                            </m:r>
                            <m:r>
                              <a:rPr lang="en-CA" altLang="en-US" b="0" i="1" smtClean="0">
                                <a:latin typeface="Cambria Math" panose="02040503050406030204" pitchFamily="18" charset="0"/>
                              </a:rPr>
                              <m:t>𝑣</m:t>
                            </m:r>
                          </m:e>
                        </m:eqArr>
                      </m:e>
                    </m:d>
                  </m:oMath>
                </a14:m>
                <a:endParaRPr lang="en-US" altLang="en-US" dirty="0"/>
              </a:p>
              <a:p>
                <a:pPr lvl="1"/>
                <a:r>
                  <a:rPr lang="en-US" altLang="en-US" dirty="0"/>
                  <a:t>Then we can compute </a:t>
                </a:r>
                <a14:m>
                  <m:oMath xmlns:m="http://schemas.openxmlformats.org/officeDocument/2006/math">
                    <m:sSub>
                      <m:sSubPr>
                        <m:ctrlPr>
                          <a:rPr lang="en-US" altLang="en-US" i="1" dirty="0" smtClean="0">
                            <a:latin typeface="Cambria Math" panose="02040503050406030204" pitchFamily="18" charset="0"/>
                          </a:rPr>
                        </m:ctrlPr>
                      </m:sSubPr>
                      <m:e>
                        <m:r>
                          <a:rPr lang="en-US" altLang="en-US" i="1" dirty="0" smtClean="0">
                            <a:latin typeface="Cambria Math" panose="02040503050406030204" pitchFamily="18" charset="0"/>
                          </a:rPr>
                          <m:t>𝑠</m:t>
                        </m:r>
                      </m:e>
                      <m:sub>
                        <m:r>
                          <a:rPr lang="en-US" altLang="en-US" i="1" dirty="0" smtClean="0">
                            <a:latin typeface="Cambria Math" panose="02040503050406030204" pitchFamily="18" charset="0"/>
                          </a:rPr>
                          <m:t>𝑖</m:t>
                        </m:r>
                        <m:r>
                          <a:rPr lang="en-CA" altLang="en-US" b="0" i="1" dirty="0" smtClean="0">
                            <a:latin typeface="Cambria Math" panose="02040503050406030204" pitchFamily="18" charset="0"/>
                          </a:rPr>
                          <m:t>+1</m:t>
                        </m:r>
                      </m:sub>
                    </m:sSub>
                  </m:oMath>
                </a14:m>
                <a:r>
                  <a:rPr lang="en-US" altLang="en-US" dirty="0"/>
                  <a:t> from </a:t>
                </a:r>
                <a14:m>
                  <m:oMath xmlns:m="http://schemas.openxmlformats.org/officeDocument/2006/math">
                    <m:sSub>
                      <m:sSubPr>
                        <m:ctrlPr>
                          <a:rPr lang="en-US" altLang="en-US" i="1" dirty="0" smtClean="0">
                            <a:latin typeface="Cambria Math" panose="02040503050406030204" pitchFamily="18" charset="0"/>
                          </a:rPr>
                        </m:ctrlPr>
                      </m:sSubPr>
                      <m:e>
                        <m:r>
                          <a:rPr lang="en-US" altLang="en-US" i="1" dirty="0" smtClean="0">
                            <a:latin typeface="Cambria Math" panose="02040503050406030204" pitchFamily="18" charset="0"/>
                          </a:rPr>
                          <m:t>𝑠</m:t>
                        </m:r>
                      </m:e>
                      <m:sub>
                        <m:r>
                          <a:rPr lang="en-US" altLang="en-US" i="1" dirty="0" smtClean="0">
                            <a:latin typeface="Cambria Math" panose="02040503050406030204" pitchFamily="18" charset="0"/>
                          </a:rPr>
                          <m:t>𝑖</m:t>
                        </m:r>
                      </m:sub>
                    </m:sSub>
                  </m:oMath>
                </a14:m>
                <a:r>
                  <a:rPr lang="en-US" altLang="en-US" dirty="0"/>
                  <a:t> based on the definition</a:t>
                </a:r>
              </a:p>
            </p:txBody>
          </p:sp>
        </mc:Choice>
        <mc:Fallback xmlns="">
          <p:sp>
            <p:nvSpPr>
              <p:cNvPr id="68611" name="Rectangle 3">
                <a:extLst>
                  <a:ext uri="{FF2B5EF4-FFF2-40B4-BE49-F238E27FC236}">
                    <a16:creationId xmlns:a16="http://schemas.microsoft.com/office/drawing/2014/main" id="{79657CAB-9591-E322-6359-30D401082B57}"/>
                  </a:ext>
                </a:extLst>
              </p:cNvPr>
              <p:cNvSpPr>
                <a:spLocks noGrp="1" noRot="1" noChangeAspect="1" noMove="1" noResize="1" noEditPoints="1" noAdjustHandles="1" noChangeArrowheads="1" noChangeShapeType="1" noTextEdit="1"/>
              </p:cNvSpPr>
              <p:nvPr>
                <p:ph idx="1"/>
              </p:nvPr>
            </p:nvSpPr>
            <p:spPr>
              <a:blipFill>
                <a:blip r:embed="rId3"/>
                <a:stretch>
                  <a:fillRect l="-1086" t="-2326" b="-46221"/>
                </a:stretch>
              </a:blipFill>
            </p:spPr>
            <p:txBody>
              <a:bodyPr/>
              <a:lstStyle/>
              <a:p>
                <a:r>
                  <a:rPr lang="en-US">
                    <a:noFill/>
                  </a:rPr>
                  <a:t> </a:t>
                </a:r>
              </a:p>
            </p:txBody>
          </p:sp>
        </mc:Fallback>
      </mc:AlternateContent>
      <p:sp>
        <p:nvSpPr>
          <p:cNvPr id="68616" name="Slide Number Placeholder 1">
            <a:extLst>
              <a:ext uri="{FF2B5EF4-FFF2-40B4-BE49-F238E27FC236}">
                <a16:creationId xmlns:a16="http://schemas.microsoft.com/office/drawing/2014/main" id="{B54D637C-D3A0-216D-AEF8-B1996BB5596D}"/>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E724EC2F-0024-0B44-8BF0-B4EE85DA96C6}" type="slidenum">
              <a:rPr lang="en-US" altLang="en-US" sz="1200" b="1">
                <a:latin typeface="Arial" panose="020B0604020202020204" pitchFamily="34" charset="0"/>
              </a:rPr>
              <a:pPr algn="r" eaLnBrk="1" hangingPunct="1">
                <a:spcBef>
                  <a:spcPct val="0"/>
                </a:spcBef>
                <a:buClrTx/>
                <a:buSzTx/>
                <a:buFontTx/>
                <a:buNone/>
              </a:pPr>
              <a:t>52</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BCC529AF-9E61-E008-76E7-8D281F8550B1}"/>
              </a:ext>
            </a:extLst>
          </p:cNvPr>
          <p:cNvSpPr>
            <a:spLocks noGrp="1"/>
          </p:cNvSpPr>
          <p:nvPr>
            <p:ph type="sldNum" sz="quarter" idx="12"/>
          </p:nvPr>
        </p:nvSpPr>
        <p:spPr/>
        <p:txBody>
          <a:bodyPr/>
          <a:lstStyle/>
          <a:p>
            <a:fld id="{3576EC27-B82E-E143-A339-DE4537CE5FC3}" type="slidenum">
              <a:rPr lang="en-US" smtClean="0"/>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DA5B505-4240-58E7-5A22-17ABDEFADA67}"/>
              </a:ext>
            </a:extLst>
          </p:cNvPr>
          <p:cNvSpPr>
            <a:spLocks noGrp="1" noChangeArrowheads="1"/>
          </p:cNvSpPr>
          <p:nvPr>
            <p:ph type="title"/>
          </p:nvPr>
        </p:nvSpPr>
        <p:spPr/>
        <p:txBody>
          <a:bodyPr/>
          <a:lstStyle/>
          <a:p>
            <a:r>
              <a:rPr lang="en-US" altLang="en-US" dirty="0"/>
              <a:t>Similarity Based on Random Walk in a Strongly Connected Component</a:t>
            </a:r>
          </a:p>
        </p:txBody>
      </p:sp>
      <mc:AlternateContent xmlns:mc="http://schemas.openxmlformats.org/markup-compatibility/2006" xmlns:a14="http://schemas.microsoft.com/office/drawing/2010/main">
        <mc:Choice Requires="a14">
          <p:sp>
            <p:nvSpPr>
              <p:cNvPr id="68611" name="Rectangle 3">
                <a:extLst>
                  <a:ext uri="{FF2B5EF4-FFF2-40B4-BE49-F238E27FC236}">
                    <a16:creationId xmlns:a16="http://schemas.microsoft.com/office/drawing/2014/main" id="{79657CAB-9591-E322-6359-30D401082B57}"/>
                  </a:ext>
                </a:extLst>
              </p:cNvPr>
              <p:cNvSpPr>
                <a:spLocks noGrp="1" noChangeArrowheads="1"/>
              </p:cNvSpPr>
              <p:nvPr>
                <p:ph idx="1"/>
              </p:nvPr>
            </p:nvSpPr>
            <p:spPr/>
            <p:txBody>
              <a:bodyPr/>
              <a:lstStyle/>
              <a:p>
                <a:r>
                  <a:rPr lang="en-US" altLang="en-US" dirty="0"/>
                  <a:t>Expected distance: </a:t>
                </a:r>
                <a14:m>
                  <m:oMath xmlns:m="http://schemas.openxmlformats.org/officeDocument/2006/math">
                    <m:r>
                      <a:rPr lang="en-CA" altLang="en-US" smtClean="0">
                        <a:latin typeface="Cambria Math" panose="02040503050406030204" pitchFamily="18" charset="0"/>
                      </a:rPr>
                      <m:t>𝑑</m:t>
                    </m:r>
                    <m:d>
                      <m:dPr>
                        <m:ctrlPr>
                          <a:rPr lang="en-CA" altLang="en-US" i="1" smtClean="0">
                            <a:latin typeface="Cambria Math" panose="02040503050406030204" pitchFamily="18" charset="0"/>
                          </a:rPr>
                        </m:ctrlPr>
                      </m:dPr>
                      <m:e>
                        <m:r>
                          <a:rPr lang="en-CA" altLang="en-US" smtClean="0">
                            <a:latin typeface="Cambria Math" panose="02040503050406030204" pitchFamily="18" charset="0"/>
                          </a:rPr>
                          <m:t>𝑢</m:t>
                        </m:r>
                        <m:r>
                          <a:rPr lang="en-CA" altLang="en-US" smtClean="0">
                            <a:latin typeface="Cambria Math" panose="02040503050406030204" pitchFamily="18" charset="0"/>
                          </a:rPr>
                          <m:t>,</m:t>
                        </m:r>
                        <m:r>
                          <a:rPr lang="en-CA" altLang="en-US" smtClean="0">
                            <a:latin typeface="Cambria Math" panose="02040503050406030204" pitchFamily="18" charset="0"/>
                          </a:rPr>
                          <m:t>𝑣</m:t>
                        </m:r>
                      </m:e>
                    </m:d>
                    <m:r>
                      <a:rPr lang="en-CA" altLang="en-US" smtClean="0">
                        <a:latin typeface="Cambria Math" panose="02040503050406030204" pitchFamily="18" charset="0"/>
                      </a:rPr>
                      <m:t>=</m:t>
                    </m:r>
                    <m:nary>
                      <m:naryPr>
                        <m:chr m:val="∑"/>
                        <m:supHide m:val="on"/>
                        <m:ctrlPr>
                          <a:rPr lang="en-CA" altLang="en-US" i="1" smtClean="0">
                            <a:latin typeface="Cambria Math" panose="02040503050406030204" pitchFamily="18" charset="0"/>
                          </a:rPr>
                        </m:ctrlPr>
                      </m:naryPr>
                      <m:sub>
                        <m:r>
                          <m:rPr>
                            <m:brk m:alnAt="7"/>
                          </m:rPr>
                          <a:rPr lang="en-CA" altLang="en-US" smtClean="0">
                            <a:latin typeface="Cambria Math" panose="02040503050406030204" pitchFamily="18" charset="0"/>
                          </a:rPr>
                          <m:t>𝑡</m:t>
                        </m:r>
                        <m:r>
                          <a:rPr lang="en-CA" altLang="en-US" smtClean="0">
                            <a:latin typeface="Cambria Math" panose="02040503050406030204" pitchFamily="18" charset="0"/>
                          </a:rPr>
                          <m:t>:</m:t>
                        </m:r>
                        <m:r>
                          <a:rPr lang="en-CA" altLang="en-US" smtClean="0">
                            <a:latin typeface="Cambria Math" panose="02040503050406030204" pitchFamily="18" charset="0"/>
                          </a:rPr>
                          <m:t>𝑢</m:t>
                        </m:r>
                        <m:r>
                          <a:rPr lang="en-CA" altLang="en-US" smtClean="0">
                            <a:latin typeface="Cambria Math" panose="02040503050406030204" pitchFamily="18" charset="0"/>
                          </a:rPr>
                          <m:t>∼→</m:t>
                        </m:r>
                        <m:r>
                          <a:rPr lang="en-CA" altLang="en-US" smtClean="0">
                            <a:latin typeface="Cambria Math" panose="02040503050406030204" pitchFamily="18" charset="0"/>
                          </a:rPr>
                          <m:t>𝑣</m:t>
                        </m:r>
                      </m:sub>
                      <m:sup/>
                      <m:e>
                        <m:r>
                          <a:rPr lang="en-CA" altLang="en-US" smtClean="0">
                            <a:latin typeface="Cambria Math" panose="02040503050406030204" pitchFamily="18" charset="0"/>
                          </a:rPr>
                          <m:t>𝑃</m:t>
                        </m:r>
                        <m:d>
                          <m:dPr>
                            <m:begChr m:val="["/>
                            <m:endChr m:val="]"/>
                            <m:ctrlPr>
                              <a:rPr lang="en-CA" altLang="en-US" i="1" smtClean="0">
                                <a:latin typeface="Cambria Math" panose="02040503050406030204" pitchFamily="18" charset="0"/>
                              </a:rPr>
                            </m:ctrlPr>
                          </m:dPr>
                          <m:e>
                            <m:r>
                              <a:rPr lang="en-CA" altLang="en-US" smtClean="0">
                                <a:latin typeface="Cambria Math" panose="02040503050406030204" pitchFamily="18" charset="0"/>
                              </a:rPr>
                              <m:t>𝑡</m:t>
                            </m:r>
                          </m:e>
                        </m:d>
                        <m:r>
                          <a:rPr lang="en-CA" altLang="en-US" smtClean="0">
                            <a:latin typeface="Cambria Math" panose="02040503050406030204" pitchFamily="18" charset="0"/>
                          </a:rPr>
                          <m:t>𝑙</m:t>
                        </m:r>
                        <m:r>
                          <a:rPr lang="en-CA" altLang="en-US" smtClean="0">
                            <a:latin typeface="Cambria Math" panose="02040503050406030204" pitchFamily="18" charset="0"/>
                          </a:rPr>
                          <m:t>(</m:t>
                        </m:r>
                        <m:r>
                          <a:rPr lang="en-CA" altLang="en-US" smtClean="0">
                            <a:latin typeface="Cambria Math" panose="02040503050406030204" pitchFamily="18" charset="0"/>
                          </a:rPr>
                          <m:t>𝑡</m:t>
                        </m:r>
                        <m:r>
                          <a:rPr lang="en-CA" altLang="en-US" smtClean="0">
                            <a:latin typeface="Cambria Math" panose="02040503050406030204" pitchFamily="18" charset="0"/>
                          </a:rPr>
                          <m:t>)</m:t>
                        </m:r>
                      </m:e>
                    </m:nary>
                  </m:oMath>
                </a14:m>
                <a:endParaRPr lang="en-US" altLang="en-US" dirty="0"/>
              </a:p>
              <a:p>
                <a:pPr lvl="1"/>
                <a:r>
                  <a:rPr lang="en-US" altLang="en-US" dirty="0"/>
                  <a:t>P[t] is the probability of the tour </a:t>
                </a:r>
                <a14:m>
                  <m:oMath xmlns:m="http://schemas.openxmlformats.org/officeDocument/2006/math">
                    <m:r>
                      <a:rPr lang="en-CA" altLang="en-US" smtClean="0">
                        <a:latin typeface="Cambria Math" panose="02040503050406030204" pitchFamily="18" charset="0"/>
                      </a:rPr>
                      <m:t>𝑃</m:t>
                    </m:r>
                    <m:r>
                      <a:rPr lang="en-CA" altLang="en-US" smtClean="0">
                        <a:latin typeface="Cambria Math" panose="02040503050406030204" pitchFamily="18" charset="0"/>
                      </a:rPr>
                      <m:t>[</m:t>
                    </m:r>
                    <m:r>
                      <a:rPr lang="en-CA" altLang="en-US" smtClean="0">
                        <a:latin typeface="Cambria Math" panose="02040503050406030204" pitchFamily="18" charset="0"/>
                      </a:rPr>
                      <m:t>𝑡</m:t>
                    </m:r>
                    <m:r>
                      <a:rPr lang="en-CA" altLang="en-US" smtClean="0">
                        <a:latin typeface="Cambria Math" panose="02040503050406030204" pitchFamily="18" charset="0"/>
                      </a:rPr>
                      <m:t>]=</m:t>
                    </m:r>
                    <m:d>
                      <m:dPr>
                        <m:begChr m:val="{"/>
                        <m:endChr m:val=""/>
                        <m:ctrlPr>
                          <a:rPr lang="en-US" altLang="en-US" i="1" smtClean="0">
                            <a:latin typeface="Cambria Math" panose="02040503050406030204" pitchFamily="18" charset="0"/>
                          </a:rPr>
                        </m:ctrlPr>
                      </m:dPr>
                      <m:e>
                        <m:eqArr>
                          <m:eqArrPr>
                            <m:ctrlPr>
                              <a:rPr lang="en-US" altLang="en-US" i="1" smtClean="0">
                                <a:latin typeface="Cambria Math" panose="02040503050406030204" pitchFamily="18" charset="0"/>
                              </a:rPr>
                            </m:ctrlPr>
                          </m:eqArrPr>
                          <m:e>
                            <m:nary>
                              <m:naryPr>
                                <m:chr m:val="∏"/>
                                <m:ctrlPr>
                                  <a:rPr lang="en-US" altLang="en-US" i="1" smtClean="0">
                                    <a:latin typeface="Cambria Math" panose="02040503050406030204" pitchFamily="18" charset="0"/>
                                  </a:rPr>
                                </m:ctrlPr>
                              </m:naryPr>
                              <m:sub>
                                <m:r>
                                  <m:rPr>
                                    <m:brk m:alnAt="23"/>
                                  </m:rPr>
                                  <a:rPr lang="en-CA" altLang="en-US" smtClean="0">
                                    <a:latin typeface="Cambria Math" panose="02040503050406030204" pitchFamily="18" charset="0"/>
                                  </a:rPr>
                                  <m:t>𝑖</m:t>
                                </m:r>
                                <m:r>
                                  <a:rPr lang="en-CA" altLang="en-US" smtClean="0">
                                    <a:latin typeface="Cambria Math" panose="02040503050406030204" pitchFamily="18" charset="0"/>
                                  </a:rPr>
                                  <m:t>=1</m:t>
                                </m:r>
                              </m:sub>
                              <m:sup>
                                <m:r>
                                  <a:rPr lang="en-CA" altLang="en-US" smtClean="0">
                                    <a:latin typeface="Cambria Math" panose="02040503050406030204" pitchFamily="18" charset="0"/>
                                  </a:rPr>
                                  <m:t>𝑘</m:t>
                                </m:r>
                                <m:r>
                                  <a:rPr lang="en-CA" altLang="en-US" smtClean="0">
                                    <a:latin typeface="Cambria Math" panose="02040503050406030204" pitchFamily="18" charset="0"/>
                                  </a:rPr>
                                  <m:t>−1</m:t>
                                </m:r>
                              </m:sup>
                              <m:e>
                                <m:f>
                                  <m:fPr>
                                    <m:ctrlPr>
                                      <a:rPr lang="en-CA" altLang="en-US" i="1" smtClean="0">
                                        <a:latin typeface="Cambria Math" panose="02040503050406030204" pitchFamily="18" charset="0"/>
                                      </a:rPr>
                                    </m:ctrlPr>
                                  </m:fPr>
                                  <m:num>
                                    <m:r>
                                      <a:rPr lang="en-CA" altLang="en-US" smtClean="0">
                                        <a:latin typeface="Cambria Math" panose="02040503050406030204" pitchFamily="18" charset="0"/>
                                      </a:rPr>
                                      <m:t>1</m:t>
                                    </m:r>
                                  </m:num>
                                  <m:den>
                                    <m:d>
                                      <m:dPr>
                                        <m:begChr m:val="|"/>
                                        <m:endChr m:val="|"/>
                                        <m:ctrlPr>
                                          <a:rPr lang="en-CA" altLang="en-US" i="1" smtClean="0">
                                            <a:latin typeface="Cambria Math" panose="02040503050406030204" pitchFamily="18" charset="0"/>
                                          </a:rPr>
                                        </m:ctrlPr>
                                      </m:dPr>
                                      <m:e>
                                        <m:r>
                                          <a:rPr lang="en-CA" altLang="en-US" smtClean="0">
                                            <a:latin typeface="Cambria Math" panose="02040503050406030204" pitchFamily="18" charset="0"/>
                                          </a:rPr>
                                          <m:t>𝑜</m:t>
                                        </m:r>
                                        <m:d>
                                          <m:dPr>
                                            <m:ctrlPr>
                                              <a:rPr lang="en-CA" altLang="en-US" i="1" smtClean="0">
                                                <a:latin typeface="Cambria Math" panose="02040503050406030204" pitchFamily="18" charset="0"/>
                                              </a:rPr>
                                            </m:ctrlPr>
                                          </m:dPr>
                                          <m:e>
                                            <m:sSub>
                                              <m:sSubPr>
                                                <m:ctrlPr>
                                                  <a:rPr lang="en-CA" altLang="en-US" i="1" smtClean="0">
                                                    <a:latin typeface="Cambria Math" panose="02040503050406030204" pitchFamily="18" charset="0"/>
                                                  </a:rPr>
                                                </m:ctrlPr>
                                              </m:sSubPr>
                                              <m:e>
                                                <m:r>
                                                  <a:rPr lang="en-CA" altLang="en-US" smtClean="0">
                                                    <a:latin typeface="Cambria Math" panose="02040503050406030204" pitchFamily="18" charset="0"/>
                                                  </a:rPr>
                                                  <m:t>𝑤</m:t>
                                                </m:r>
                                              </m:e>
                                              <m:sub>
                                                <m:r>
                                                  <a:rPr lang="en-CA" altLang="en-US" smtClean="0">
                                                    <a:latin typeface="Cambria Math" panose="02040503050406030204" pitchFamily="18" charset="0"/>
                                                  </a:rPr>
                                                  <m:t>𝑖</m:t>
                                                </m:r>
                                              </m:sub>
                                            </m:sSub>
                                          </m:e>
                                        </m:d>
                                      </m:e>
                                    </m:d>
                                  </m:den>
                                </m:f>
                              </m:e>
                            </m:nary>
                            <m:r>
                              <a:rPr lang="en-US" altLang="en-US" smtClean="0">
                                <a:latin typeface="Cambria Math" panose="02040503050406030204" pitchFamily="18" charset="0"/>
                              </a:rPr>
                              <m:t>,  </m:t>
                            </m:r>
                            <m:r>
                              <a:rPr lang="en-CA" altLang="en-US" smtClean="0">
                                <a:latin typeface="Cambria Math" panose="02040503050406030204" pitchFamily="18" charset="0"/>
                              </a:rPr>
                              <m:t>𝑖𝑓</m:t>
                            </m:r>
                            <m:r>
                              <a:rPr lang="en-CA" altLang="en-US" smtClean="0">
                                <a:latin typeface="Cambria Math" panose="02040503050406030204" pitchFamily="18" charset="0"/>
                              </a:rPr>
                              <m:t> </m:t>
                            </m:r>
                            <m:r>
                              <a:rPr lang="en-CA" altLang="en-US" smtClean="0">
                                <a:latin typeface="Cambria Math" panose="02040503050406030204" pitchFamily="18" charset="0"/>
                              </a:rPr>
                              <m:t>𝑙</m:t>
                            </m:r>
                            <m:d>
                              <m:dPr>
                                <m:ctrlPr>
                                  <a:rPr lang="en-CA" altLang="en-US" i="1" smtClean="0">
                                    <a:latin typeface="Cambria Math" panose="02040503050406030204" pitchFamily="18" charset="0"/>
                                  </a:rPr>
                                </m:ctrlPr>
                              </m:dPr>
                              <m:e>
                                <m:r>
                                  <a:rPr lang="en-CA" altLang="en-US" smtClean="0">
                                    <a:latin typeface="Cambria Math" panose="02040503050406030204" pitchFamily="18" charset="0"/>
                                  </a:rPr>
                                  <m:t>𝑡</m:t>
                                </m:r>
                              </m:e>
                            </m:d>
                            <m:r>
                              <a:rPr lang="en-CA" altLang="en-US" smtClean="0">
                                <a:latin typeface="Cambria Math" panose="02040503050406030204" pitchFamily="18" charset="0"/>
                              </a:rPr>
                              <m:t>&gt;0</m:t>
                            </m:r>
                          </m:e>
                          <m:e>
                            <m:r>
                              <a:rPr lang="en-CA" altLang="en-US" smtClean="0">
                                <a:latin typeface="Cambria Math" panose="02040503050406030204" pitchFamily="18" charset="0"/>
                              </a:rPr>
                              <m:t>0</m:t>
                            </m:r>
                            <m:r>
                              <a:rPr lang="en-US" altLang="en-US" smtClean="0">
                                <a:latin typeface="Cambria Math" panose="02040503050406030204" pitchFamily="18" charset="0"/>
                              </a:rPr>
                              <m:t>,  </m:t>
                            </m:r>
                            <m:r>
                              <a:rPr lang="en-CA" altLang="en-US" smtClean="0">
                                <a:latin typeface="Cambria Math" panose="02040503050406030204" pitchFamily="18" charset="0"/>
                              </a:rPr>
                              <m:t>𝑖𝑓</m:t>
                            </m:r>
                            <m:r>
                              <a:rPr lang="en-CA" altLang="en-US" smtClean="0">
                                <a:latin typeface="Cambria Math" panose="02040503050406030204" pitchFamily="18" charset="0"/>
                              </a:rPr>
                              <m:t> </m:t>
                            </m:r>
                            <m:r>
                              <a:rPr lang="en-CA" altLang="en-US" smtClean="0">
                                <a:latin typeface="Cambria Math" panose="02040503050406030204" pitchFamily="18" charset="0"/>
                              </a:rPr>
                              <m:t>𝑙</m:t>
                            </m:r>
                            <m:d>
                              <m:dPr>
                                <m:ctrlPr>
                                  <a:rPr lang="en-CA" altLang="en-US" i="1" smtClean="0">
                                    <a:latin typeface="Cambria Math" panose="02040503050406030204" pitchFamily="18" charset="0"/>
                                  </a:rPr>
                                </m:ctrlPr>
                              </m:dPr>
                              <m:e>
                                <m:r>
                                  <a:rPr lang="en-CA" altLang="en-US" smtClean="0">
                                    <a:latin typeface="Cambria Math" panose="02040503050406030204" pitchFamily="18" charset="0"/>
                                  </a:rPr>
                                  <m:t>𝑡</m:t>
                                </m:r>
                              </m:e>
                            </m:d>
                            <m:r>
                              <a:rPr lang="en-CA" altLang="en-US" smtClean="0">
                                <a:latin typeface="Cambria Math" panose="02040503050406030204" pitchFamily="18" charset="0"/>
                              </a:rPr>
                              <m:t>=0</m:t>
                            </m:r>
                          </m:e>
                        </m:eqArr>
                      </m:e>
                    </m:d>
                  </m:oMath>
                </a14:m>
                <a:r>
                  <a:rPr lang="en-US" altLang="en-US" dirty="0"/>
                  <a:t> </a:t>
                </a:r>
              </a:p>
              <a:p>
                <a:r>
                  <a:rPr lang="en-US" altLang="en-US" dirty="0"/>
                  <a:t>Expected meeting distance: </a:t>
                </a:r>
                <a14:m>
                  <m:oMath xmlns:m="http://schemas.openxmlformats.org/officeDocument/2006/math">
                    <m:r>
                      <a:rPr lang="en-CA" altLang="en-US" smtClean="0">
                        <a:latin typeface="Cambria Math" panose="02040503050406030204" pitchFamily="18" charset="0"/>
                      </a:rPr>
                      <m:t>𝑚</m:t>
                    </m:r>
                    <m:d>
                      <m:dPr>
                        <m:ctrlPr>
                          <a:rPr lang="en-CA" altLang="en-US" i="1" smtClean="0">
                            <a:latin typeface="Cambria Math" panose="02040503050406030204" pitchFamily="18" charset="0"/>
                          </a:rPr>
                        </m:ctrlPr>
                      </m:dPr>
                      <m:e>
                        <m:r>
                          <a:rPr lang="en-CA" altLang="en-US" smtClean="0">
                            <a:latin typeface="Cambria Math" panose="02040503050406030204" pitchFamily="18" charset="0"/>
                          </a:rPr>
                          <m:t>𝑢</m:t>
                        </m:r>
                        <m:r>
                          <a:rPr lang="en-CA" altLang="en-US" smtClean="0">
                            <a:latin typeface="Cambria Math" panose="02040503050406030204" pitchFamily="18" charset="0"/>
                          </a:rPr>
                          <m:t>,</m:t>
                        </m:r>
                        <m:r>
                          <a:rPr lang="en-CA" altLang="en-US" smtClean="0">
                            <a:latin typeface="Cambria Math" panose="02040503050406030204" pitchFamily="18" charset="0"/>
                          </a:rPr>
                          <m:t>𝑣</m:t>
                        </m:r>
                      </m:e>
                    </m:d>
                    <m:r>
                      <a:rPr lang="en-CA" altLang="en-US" smtClean="0">
                        <a:latin typeface="Cambria Math" panose="02040503050406030204" pitchFamily="18" charset="0"/>
                      </a:rPr>
                      <m:t>=</m:t>
                    </m:r>
                    <m:nary>
                      <m:naryPr>
                        <m:chr m:val="∑"/>
                        <m:supHide m:val="on"/>
                        <m:ctrlPr>
                          <a:rPr lang="en-CA" altLang="en-US" i="1" smtClean="0">
                            <a:latin typeface="Cambria Math" panose="02040503050406030204" pitchFamily="18" charset="0"/>
                          </a:rPr>
                        </m:ctrlPr>
                      </m:naryPr>
                      <m:sub>
                        <m:r>
                          <m:rPr>
                            <m:brk m:alnAt="7"/>
                          </m:rPr>
                          <a:rPr lang="en-CA" altLang="en-US" smtClean="0">
                            <a:latin typeface="Cambria Math" panose="02040503050406030204" pitchFamily="18" charset="0"/>
                          </a:rPr>
                          <m:t>𝑡</m:t>
                        </m:r>
                        <m:r>
                          <a:rPr lang="en-CA" altLang="en-US" smtClean="0">
                            <a:latin typeface="Cambria Math" panose="02040503050406030204" pitchFamily="18" charset="0"/>
                          </a:rPr>
                          <m:t>:(</m:t>
                        </m:r>
                        <m:r>
                          <a:rPr lang="en-CA" altLang="en-US" smtClean="0">
                            <a:latin typeface="Cambria Math" panose="02040503050406030204" pitchFamily="18" charset="0"/>
                          </a:rPr>
                          <m:t>𝑢</m:t>
                        </m:r>
                        <m:r>
                          <a:rPr lang="en-CA" altLang="en-US" smtClean="0">
                            <a:latin typeface="Cambria Math" panose="02040503050406030204" pitchFamily="18" charset="0"/>
                          </a:rPr>
                          <m:t>,</m:t>
                        </m:r>
                        <m:r>
                          <a:rPr lang="en-CA" altLang="en-US" smtClean="0">
                            <a:latin typeface="Cambria Math" panose="02040503050406030204" pitchFamily="18" charset="0"/>
                          </a:rPr>
                          <m:t>𝑣</m:t>
                        </m:r>
                        <m:r>
                          <a:rPr lang="en-CA" altLang="en-US" smtClean="0">
                            <a:latin typeface="Cambria Math" panose="02040503050406030204" pitchFamily="18" charset="0"/>
                          </a:rPr>
                          <m:t>)∼→(</m:t>
                        </m:r>
                        <m:r>
                          <a:rPr lang="en-CA" altLang="en-US" smtClean="0">
                            <a:latin typeface="Cambria Math" panose="02040503050406030204" pitchFamily="18" charset="0"/>
                          </a:rPr>
                          <m:t>𝑥</m:t>
                        </m:r>
                        <m:r>
                          <a:rPr lang="en-CA" altLang="en-US" smtClean="0">
                            <a:latin typeface="Cambria Math" panose="02040503050406030204" pitchFamily="18" charset="0"/>
                          </a:rPr>
                          <m:t>,</m:t>
                        </m:r>
                        <m:r>
                          <a:rPr lang="en-CA" altLang="en-US" smtClean="0">
                            <a:latin typeface="Cambria Math" panose="02040503050406030204" pitchFamily="18" charset="0"/>
                          </a:rPr>
                          <m:t>𝑥</m:t>
                        </m:r>
                        <m:r>
                          <a:rPr lang="en-CA" altLang="en-US" smtClean="0">
                            <a:latin typeface="Cambria Math" panose="02040503050406030204" pitchFamily="18" charset="0"/>
                          </a:rPr>
                          <m:t>)</m:t>
                        </m:r>
                      </m:sub>
                      <m:sup/>
                      <m:e>
                        <m:r>
                          <a:rPr lang="en-CA" altLang="en-US" smtClean="0">
                            <a:latin typeface="Cambria Math" panose="02040503050406030204" pitchFamily="18" charset="0"/>
                          </a:rPr>
                          <m:t>𝑃</m:t>
                        </m:r>
                        <m:d>
                          <m:dPr>
                            <m:begChr m:val="["/>
                            <m:endChr m:val="]"/>
                            <m:ctrlPr>
                              <a:rPr lang="en-CA" altLang="en-US" i="1" smtClean="0">
                                <a:latin typeface="Cambria Math" panose="02040503050406030204" pitchFamily="18" charset="0"/>
                              </a:rPr>
                            </m:ctrlPr>
                          </m:dPr>
                          <m:e>
                            <m:r>
                              <a:rPr lang="en-CA" altLang="en-US" smtClean="0">
                                <a:latin typeface="Cambria Math" panose="02040503050406030204" pitchFamily="18" charset="0"/>
                              </a:rPr>
                              <m:t>𝑡</m:t>
                            </m:r>
                          </m:e>
                        </m:d>
                        <m:r>
                          <a:rPr lang="en-CA" altLang="en-US" smtClean="0">
                            <a:latin typeface="Cambria Math" panose="02040503050406030204" pitchFamily="18" charset="0"/>
                          </a:rPr>
                          <m:t>𝑙</m:t>
                        </m:r>
                        <m:r>
                          <a:rPr lang="en-CA" altLang="en-US" smtClean="0">
                            <a:latin typeface="Cambria Math" panose="02040503050406030204" pitchFamily="18" charset="0"/>
                          </a:rPr>
                          <m:t>(</m:t>
                        </m:r>
                        <m:r>
                          <a:rPr lang="en-CA" altLang="en-US" smtClean="0">
                            <a:latin typeface="Cambria Math" panose="02040503050406030204" pitchFamily="18" charset="0"/>
                          </a:rPr>
                          <m:t>𝑡</m:t>
                        </m:r>
                        <m:r>
                          <a:rPr lang="en-CA" altLang="en-US" smtClean="0">
                            <a:latin typeface="Cambria Math" panose="02040503050406030204" pitchFamily="18" charset="0"/>
                          </a:rPr>
                          <m:t>)</m:t>
                        </m:r>
                      </m:e>
                    </m:nary>
                  </m:oMath>
                </a14:m>
                <a:endParaRPr lang="en-US" altLang="en-US" dirty="0"/>
              </a:p>
              <a:p>
                <a:r>
                  <a:rPr lang="en-US" altLang="en-US" dirty="0"/>
                  <a:t>Expected meeting probability: </a:t>
                </a:r>
                <a14:m>
                  <m:oMath xmlns:m="http://schemas.openxmlformats.org/officeDocument/2006/math">
                    <m:r>
                      <a:rPr lang="en-CA" altLang="en-US" smtClean="0">
                        <a:latin typeface="Cambria Math" panose="02040503050406030204" pitchFamily="18" charset="0"/>
                      </a:rPr>
                      <m:t>𝑝</m:t>
                    </m:r>
                    <m:d>
                      <m:dPr>
                        <m:ctrlPr>
                          <a:rPr lang="en-CA" altLang="en-US" i="1" smtClean="0">
                            <a:latin typeface="Cambria Math" panose="02040503050406030204" pitchFamily="18" charset="0"/>
                          </a:rPr>
                        </m:ctrlPr>
                      </m:dPr>
                      <m:e>
                        <m:r>
                          <a:rPr lang="en-CA" altLang="en-US" smtClean="0">
                            <a:latin typeface="Cambria Math" panose="02040503050406030204" pitchFamily="18" charset="0"/>
                          </a:rPr>
                          <m:t>𝑢</m:t>
                        </m:r>
                        <m:r>
                          <a:rPr lang="en-CA" altLang="en-US" smtClean="0">
                            <a:latin typeface="Cambria Math" panose="02040503050406030204" pitchFamily="18" charset="0"/>
                          </a:rPr>
                          <m:t>,</m:t>
                        </m:r>
                        <m:r>
                          <a:rPr lang="en-CA" altLang="en-US" smtClean="0">
                            <a:latin typeface="Cambria Math" panose="02040503050406030204" pitchFamily="18" charset="0"/>
                          </a:rPr>
                          <m:t>𝑣</m:t>
                        </m:r>
                      </m:e>
                    </m:d>
                    <m:r>
                      <a:rPr lang="en-CA" altLang="en-US" smtClean="0">
                        <a:latin typeface="Cambria Math" panose="02040503050406030204" pitchFamily="18" charset="0"/>
                      </a:rPr>
                      <m:t>=</m:t>
                    </m:r>
                    <m:nary>
                      <m:naryPr>
                        <m:chr m:val="∑"/>
                        <m:supHide m:val="on"/>
                        <m:ctrlPr>
                          <a:rPr lang="en-CA" altLang="en-US" i="1" smtClean="0">
                            <a:latin typeface="Cambria Math" panose="02040503050406030204" pitchFamily="18" charset="0"/>
                          </a:rPr>
                        </m:ctrlPr>
                      </m:naryPr>
                      <m:sub>
                        <m:r>
                          <m:rPr>
                            <m:brk m:alnAt="7"/>
                          </m:rPr>
                          <a:rPr lang="en-CA" altLang="en-US" smtClean="0">
                            <a:latin typeface="Cambria Math" panose="02040503050406030204" pitchFamily="18" charset="0"/>
                          </a:rPr>
                          <m:t>𝑡</m:t>
                        </m:r>
                        <m:r>
                          <a:rPr lang="en-CA" altLang="en-US" smtClean="0">
                            <a:latin typeface="Cambria Math" panose="02040503050406030204" pitchFamily="18" charset="0"/>
                          </a:rPr>
                          <m:t>:(</m:t>
                        </m:r>
                        <m:r>
                          <a:rPr lang="en-CA" altLang="en-US" smtClean="0">
                            <a:latin typeface="Cambria Math" panose="02040503050406030204" pitchFamily="18" charset="0"/>
                          </a:rPr>
                          <m:t>𝑢</m:t>
                        </m:r>
                        <m:r>
                          <a:rPr lang="en-CA" altLang="en-US" smtClean="0">
                            <a:latin typeface="Cambria Math" panose="02040503050406030204" pitchFamily="18" charset="0"/>
                          </a:rPr>
                          <m:t>,</m:t>
                        </m:r>
                        <m:r>
                          <a:rPr lang="en-CA" altLang="en-US" smtClean="0">
                            <a:latin typeface="Cambria Math" panose="02040503050406030204" pitchFamily="18" charset="0"/>
                          </a:rPr>
                          <m:t>𝑣</m:t>
                        </m:r>
                        <m:r>
                          <a:rPr lang="en-CA" altLang="en-US" smtClean="0">
                            <a:latin typeface="Cambria Math" panose="02040503050406030204" pitchFamily="18" charset="0"/>
                          </a:rPr>
                          <m:t>)∼→(</m:t>
                        </m:r>
                        <m:r>
                          <a:rPr lang="en-CA" altLang="en-US" smtClean="0">
                            <a:latin typeface="Cambria Math" panose="02040503050406030204" pitchFamily="18" charset="0"/>
                          </a:rPr>
                          <m:t>𝑥</m:t>
                        </m:r>
                        <m:r>
                          <a:rPr lang="en-CA" altLang="en-US" smtClean="0">
                            <a:latin typeface="Cambria Math" panose="02040503050406030204" pitchFamily="18" charset="0"/>
                          </a:rPr>
                          <m:t>,</m:t>
                        </m:r>
                        <m:r>
                          <a:rPr lang="en-CA" altLang="en-US" smtClean="0">
                            <a:latin typeface="Cambria Math" panose="02040503050406030204" pitchFamily="18" charset="0"/>
                          </a:rPr>
                          <m:t>𝑥</m:t>
                        </m:r>
                        <m:r>
                          <a:rPr lang="en-CA" altLang="en-US" smtClean="0">
                            <a:latin typeface="Cambria Math" panose="02040503050406030204" pitchFamily="18" charset="0"/>
                          </a:rPr>
                          <m:t>)</m:t>
                        </m:r>
                      </m:sub>
                      <m:sup/>
                      <m:e>
                        <m:r>
                          <a:rPr lang="en-CA" altLang="en-US" smtClean="0">
                            <a:latin typeface="Cambria Math" panose="02040503050406030204" pitchFamily="18" charset="0"/>
                          </a:rPr>
                          <m:t>𝑃</m:t>
                        </m:r>
                        <m:d>
                          <m:dPr>
                            <m:begChr m:val="["/>
                            <m:endChr m:val="]"/>
                            <m:ctrlPr>
                              <a:rPr lang="en-CA" altLang="en-US" i="1" smtClean="0">
                                <a:latin typeface="Cambria Math" panose="02040503050406030204" pitchFamily="18" charset="0"/>
                              </a:rPr>
                            </m:ctrlPr>
                          </m:dPr>
                          <m:e>
                            <m:r>
                              <a:rPr lang="en-CA" altLang="en-US" smtClean="0">
                                <a:latin typeface="Cambria Math" panose="02040503050406030204" pitchFamily="18" charset="0"/>
                              </a:rPr>
                              <m:t>𝑡</m:t>
                            </m:r>
                          </m:e>
                        </m:d>
                        <m:sSup>
                          <m:sSupPr>
                            <m:ctrlPr>
                              <a:rPr lang="en-CA" altLang="en-US" i="1" smtClean="0">
                                <a:latin typeface="Cambria Math" panose="02040503050406030204" pitchFamily="18" charset="0"/>
                              </a:rPr>
                            </m:ctrlPr>
                          </m:sSupPr>
                          <m:e>
                            <m:r>
                              <a:rPr lang="en-CA" altLang="en-US" smtClean="0">
                                <a:latin typeface="Cambria Math" panose="02040503050406030204" pitchFamily="18" charset="0"/>
                              </a:rPr>
                              <m:t>𝐶</m:t>
                            </m:r>
                          </m:e>
                          <m:sup>
                            <m:r>
                              <a:rPr lang="en-CA" altLang="en-US" smtClean="0">
                                <a:latin typeface="Cambria Math" panose="02040503050406030204" pitchFamily="18" charset="0"/>
                              </a:rPr>
                              <m:t>𝑙</m:t>
                            </m:r>
                            <m:d>
                              <m:dPr>
                                <m:ctrlPr>
                                  <a:rPr lang="en-CA" altLang="en-US" i="1" smtClean="0">
                                    <a:latin typeface="Cambria Math" panose="02040503050406030204" pitchFamily="18" charset="0"/>
                                  </a:rPr>
                                </m:ctrlPr>
                              </m:dPr>
                              <m:e>
                                <m:r>
                                  <a:rPr lang="en-CA" altLang="en-US" smtClean="0">
                                    <a:latin typeface="Cambria Math" panose="02040503050406030204" pitchFamily="18" charset="0"/>
                                  </a:rPr>
                                  <m:t>𝑡</m:t>
                                </m:r>
                              </m:e>
                            </m:d>
                          </m:sup>
                        </m:sSup>
                      </m:e>
                    </m:nary>
                  </m:oMath>
                </a14:m>
                <a:endParaRPr lang="en-US" altLang="en-US" dirty="0"/>
              </a:p>
            </p:txBody>
          </p:sp>
        </mc:Choice>
        <mc:Fallback xmlns="">
          <p:sp>
            <p:nvSpPr>
              <p:cNvPr id="68611" name="Rectangle 3">
                <a:extLst>
                  <a:ext uri="{FF2B5EF4-FFF2-40B4-BE49-F238E27FC236}">
                    <a16:creationId xmlns:a16="http://schemas.microsoft.com/office/drawing/2014/main" id="{79657CAB-9591-E322-6359-30D401082B57}"/>
                  </a:ext>
                </a:extLst>
              </p:cNvPr>
              <p:cNvSpPr>
                <a:spLocks noGrp="1" noRot="1" noChangeAspect="1" noMove="1" noResize="1" noEditPoints="1" noAdjustHandles="1" noChangeArrowheads="1" noChangeShapeType="1" noTextEdit="1"/>
              </p:cNvSpPr>
              <p:nvPr>
                <p:ph idx="1"/>
              </p:nvPr>
            </p:nvSpPr>
            <p:spPr>
              <a:blipFill>
                <a:blip r:embed="rId3"/>
                <a:stretch>
                  <a:fillRect l="-1086" t="-53488" b="-25872"/>
                </a:stretch>
              </a:blipFill>
            </p:spPr>
            <p:txBody>
              <a:bodyPr/>
              <a:lstStyle/>
              <a:p>
                <a:r>
                  <a:rPr lang="en-US">
                    <a:noFill/>
                  </a:rPr>
                  <a:t> </a:t>
                </a:r>
              </a:p>
            </p:txBody>
          </p:sp>
        </mc:Fallback>
      </mc:AlternateContent>
      <p:sp>
        <p:nvSpPr>
          <p:cNvPr id="68616" name="Slide Number Placeholder 1">
            <a:extLst>
              <a:ext uri="{FF2B5EF4-FFF2-40B4-BE49-F238E27FC236}">
                <a16:creationId xmlns:a16="http://schemas.microsoft.com/office/drawing/2014/main" id="{B54D637C-D3A0-216D-AEF8-B1996BB5596D}"/>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E724EC2F-0024-0B44-8BF0-B4EE85DA96C6}" type="slidenum">
              <a:rPr lang="en-US" altLang="en-US" sz="1200" b="1">
                <a:latin typeface="Arial" panose="020B0604020202020204" pitchFamily="34" charset="0"/>
              </a:rPr>
              <a:pPr algn="r" eaLnBrk="1" hangingPunct="1">
                <a:spcBef>
                  <a:spcPct val="0"/>
                </a:spcBef>
                <a:buClrTx/>
                <a:buSzTx/>
                <a:buFontTx/>
                <a:buNone/>
              </a:pPr>
              <a:t>53</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228FE94C-A9D8-7EA6-0120-4CF34D8862A3}"/>
              </a:ext>
            </a:extLst>
          </p:cNvPr>
          <p:cNvSpPr>
            <a:spLocks noGrp="1"/>
          </p:cNvSpPr>
          <p:nvPr>
            <p:ph type="sldNum" sz="quarter" idx="12"/>
          </p:nvPr>
        </p:nvSpPr>
        <p:spPr/>
        <p:txBody>
          <a:bodyPr/>
          <a:lstStyle/>
          <a:p>
            <a:fld id="{3576EC27-B82E-E143-A339-DE4537CE5FC3}" type="slidenum">
              <a:rPr lang="en-US" smtClean="0"/>
              <a:t>53</a:t>
            </a:fld>
            <a:endParaRPr lang="en-US"/>
          </a:p>
        </p:txBody>
      </p:sp>
    </p:spTree>
    <p:extLst>
      <p:ext uri="{BB962C8B-B14F-4D97-AF65-F5344CB8AC3E}">
        <p14:creationId xmlns:p14="http://schemas.microsoft.com/office/powerpoint/2010/main" val="1474385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a:extLst>
              <a:ext uri="{FF2B5EF4-FFF2-40B4-BE49-F238E27FC236}">
                <a16:creationId xmlns:a16="http://schemas.microsoft.com/office/drawing/2014/main" id="{9E38E56D-BECE-A64E-0BD1-5AE304049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884" y="3633966"/>
            <a:ext cx="5770231" cy="285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2">
            <a:extLst>
              <a:ext uri="{FF2B5EF4-FFF2-40B4-BE49-F238E27FC236}">
                <a16:creationId xmlns:a16="http://schemas.microsoft.com/office/drawing/2014/main" id="{5B1C32AC-9537-A258-8A13-9E00971CE4E6}"/>
              </a:ext>
            </a:extLst>
          </p:cNvPr>
          <p:cNvSpPr>
            <a:spLocks noGrp="1" noChangeArrowheads="1"/>
          </p:cNvSpPr>
          <p:nvPr>
            <p:ph type="title"/>
          </p:nvPr>
        </p:nvSpPr>
        <p:spPr/>
        <p:txBody>
          <a:bodyPr/>
          <a:lstStyle/>
          <a:p>
            <a:r>
              <a:rPr lang="en-US" altLang="en-US" dirty="0"/>
              <a:t>Graph Clustering: Sparsest Cut</a:t>
            </a:r>
          </a:p>
        </p:txBody>
      </p:sp>
      <mc:AlternateContent xmlns:mc="http://schemas.openxmlformats.org/markup-compatibility/2006" xmlns:a14="http://schemas.microsoft.com/office/drawing/2010/main">
        <mc:Choice Requires="a14">
          <p:sp>
            <p:nvSpPr>
              <p:cNvPr id="69636" name="Rectangle 3">
                <a:extLst>
                  <a:ext uri="{FF2B5EF4-FFF2-40B4-BE49-F238E27FC236}">
                    <a16:creationId xmlns:a16="http://schemas.microsoft.com/office/drawing/2014/main" id="{40710600-A370-157A-61ED-34DF53A097DB}"/>
                  </a:ext>
                </a:extLst>
              </p:cNvPr>
              <p:cNvSpPr>
                <a:spLocks noGrp="1" noChangeArrowheads="1"/>
              </p:cNvSpPr>
              <p:nvPr>
                <p:ph idx="1"/>
              </p:nvPr>
            </p:nvSpPr>
            <p:spPr/>
            <p:txBody>
              <a:bodyPr/>
              <a:lstStyle/>
              <a:p>
                <a:r>
                  <a:rPr lang="en-US" altLang="en-US" dirty="0"/>
                  <a:t>G = (V,E). The cut set of a cut is the set of edges {(u, v) ∈ E | u ∈ S, v ∈ T } and S and T are in two partitions</a:t>
                </a:r>
              </a:p>
              <a:p>
                <a:r>
                  <a:rPr lang="en-US" altLang="en-US" dirty="0"/>
                  <a:t>Size of the cut: # of edges in the cut set</a:t>
                </a:r>
              </a:p>
              <a:p>
                <a:r>
                  <a:rPr lang="en-US" altLang="en-US" dirty="0"/>
                  <a:t>Min-cut (e.g., C1) is not a good partition</a:t>
                </a:r>
              </a:p>
              <a:p>
                <a:r>
                  <a:rPr lang="en-US" altLang="en-US" dirty="0"/>
                  <a:t>A better measure</a:t>
                </a:r>
                <a:br>
                  <a:rPr lang="en-US" altLang="en-US" dirty="0"/>
                </a:br>
                <a:r>
                  <a:rPr lang="en-US" altLang="en-US" dirty="0"/>
                  <a:t>Sparsity </a:t>
                </a:r>
                <a14:m>
                  <m:oMath xmlns:m="http://schemas.openxmlformats.org/officeDocument/2006/math">
                    <m:r>
                      <m:rPr>
                        <m:sty m:val="p"/>
                      </m:rPr>
                      <a:rPr lang="en-CA" altLang="en-US" b="0" i="0" smtClean="0">
                        <a:latin typeface="Cambria Math" panose="02040503050406030204" pitchFamily="18" charset="0"/>
                      </a:rPr>
                      <m:t>Φ</m:t>
                    </m:r>
                    <m:r>
                      <a:rPr lang="en-CA" altLang="en-US" b="0" i="1" smtClean="0">
                        <a:latin typeface="Cambria Math" panose="02040503050406030204" pitchFamily="18" charset="0"/>
                      </a:rPr>
                      <m:t>=</m:t>
                    </m:r>
                    <m:f>
                      <m:fPr>
                        <m:ctrlPr>
                          <a:rPr lang="en-CA" altLang="en-US" b="0" i="1" smtClean="0">
                            <a:latin typeface="Cambria Math" panose="02040503050406030204" pitchFamily="18" charset="0"/>
                          </a:rPr>
                        </m:ctrlPr>
                      </m:fPr>
                      <m:num>
                        <m:r>
                          <a:rPr lang="en-CA" altLang="en-US" b="0" i="1" smtClean="0">
                            <a:latin typeface="Cambria Math" panose="02040503050406030204" pitchFamily="18" charset="0"/>
                          </a:rPr>
                          <m:t>𝑡h𝑒</m:t>
                        </m:r>
                        <m:r>
                          <a:rPr lang="en-CA" altLang="en-US" b="0" i="1" smtClean="0">
                            <a:latin typeface="Cambria Math" panose="02040503050406030204" pitchFamily="18" charset="0"/>
                          </a:rPr>
                          <m:t> </m:t>
                        </m:r>
                        <m:r>
                          <a:rPr lang="en-CA" altLang="en-US" b="0" i="1" smtClean="0">
                            <a:latin typeface="Cambria Math" panose="02040503050406030204" pitchFamily="18" charset="0"/>
                          </a:rPr>
                          <m:t>𝑠𝑖𝑧𝑒</m:t>
                        </m:r>
                        <m:r>
                          <a:rPr lang="en-CA" altLang="en-US" b="0" i="1" smtClean="0">
                            <a:latin typeface="Cambria Math" panose="02040503050406030204" pitchFamily="18" charset="0"/>
                          </a:rPr>
                          <m:t> </m:t>
                        </m:r>
                        <m:r>
                          <a:rPr lang="en-CA" altLang="en-US" b="0" i="1" smtClean="0">
                            <a:latin typeface="Cambria Math" panose="02040503050406030204" pitchFamily="18" charset="0"/>
                          </a:rPr>
                          <m:t>𝑜𝑓</m:t>
                        </m:r>
                        <m:r>
                          <a:rPr lang="en-CA" altLang="en-US" b="0" i="1" smtClean="0">
                            <a:latin typeface="Cambria Math" panose="02040503050406030204" pitchFamily="18" charset="0"/>
                          </a:rPr>
                          <m:t> </m:t>
                        </m:r>
                        <m:r>
                          <a:rPr lang="en-CA" altLang="en-US" b="0" i="1" smtClean="0">
                            <a:latin typeface="Cambria Math" panose="02040503050406030204" pitchFamily="18" charset="0"/>
                          </a:rPr>
                          <m:t>𝑡h𝑒</m:t>
                        </m:r>
                        <m:r>
                          <a:rPr lang="en-CA" altLang="en-US" b="0" i="1" smtClean="0">
                            <a:latin typeface="Cambria Math" panose="02040503050406030204" pitchFamily="18" charset="0"/>
                          </a:rPr>
                          <m:t> </m:t>
                        </m:r>
                        <m:r>
                          <a:rPr lang="en-CA" altLang="en-US" b="0" i="1" smtClean="0">
                            <a:latin typeface="Cambria Math" panose="02040503050406030204" pitchFamily="18" charset="0"/>
                          </a:rPr>
                          <m:t>𝑐𝑢𝑡</m:t>
                        </m:r>
                      </m:num>
                      <m:den>
                        <m:func>
                          <m:funcPr>
                            <m:ctrlPr>
                              <a:rPr lang="en-CA" altLang="en-US" b="0" i="1" smtClean="0">
                                <a:latin typeface="Cambria Math" panose="02040503050406030204" pitchFamily="18" charset="0"/>
                              </a:rPr>
                            </m:ctrlPr>
                          </m:funcPr>
                          <m:fName>
                            <m:r>
                              <m:rPr>
                                <m:sty m:val="p"/>
                              </m:rPr>
                              <a:rPr lang="en-CA" altLang="en-US" b="0" i="0" smtClean="0">
                                <a:latin typeface="Cambria Math" panose="02040503050406030204" pitchFamily="18" charset="0"/>
                              </a:rPr>
                              <m:t>min</m:t>
                            </m:r>
                          </m:fName>
                          <m:e>
                            <m:d>
                              <m:dPr>
                                <m:begChr m:val="{"/>
                                <m:endChr m:val="}"/>
                                <m:ctrlPr>
                                  <a:rPr lang="en-CA" altLang="en-US" b="0" i="1" smtClean="0">
                                    <a:latin typeface="Cambria Math" panose="02040503050406030204" pitchFamily="18" charset="0"/>
                                  </a:rPr>
                                </m:ctrlPr>
                              </m:dPr>
                              <m:e>
                                <m:d>
                                  <m:dPr>
                                    <m:begChr m:val="|"/>
                                    <m:endChr m:val="|"/>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𝑆</m:t>
                                    </m:r>
                                  </m:e>
                                </m:d>
                                <m:r>
                                  <a:rPr lang="en-CA" altLang="en-US" b="0" i="1" smtClean="0">
                                    <a:latin typeface="Cambria Math" panose="02040503050406030204" pitchFamily="18" charset="0"/>
                                  </a:rPr>
                                  <m:t>,</m:t>
                                </m:r>
                                <m:d>
                                  <m:dPr>
                                    <m:begChr m:val="|"/>
                                    <m:endChr m:val="|"/>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𝑇</m:t>
                                    </m:r>
                                  </m:e>
                                </m:d>
                              </m:e>
                            </m:d>
                          </m:e>
                        </m:func>
                      </m:den>
                    </m:f>
                  </m:oMath>
                </a14:m>
                <a:endParaRPr lang="en-US" altLang="en-US" dirty="0"/>
              </a:p>
            </p:txBody>
          </p:sp>
        </mc:Choice>
        <mc:Fallback xmlns="">
          <p:sp>
            <p:nvSpPr>
              <p:cNvPr id="69636" name="Rectangle 3">
                <a:extLst>
                  <a:ext uri="{FF2B5EF4-FFF2-40B4-BE49-F238E27FC236}">
                    <a16:creationId xmlns:a16="http://schemas.microsoft.com/office/drawing/2014/main" id="{40710600-A370-157A-61ED-34DF53A097DB}"/>
                  </a:ext>
                </a:extLst>
              </p:cNvPr>
              <p:cNvSpPr>
                <a:spLocks noGrp="1" noRot="1" noChangeAspect="1" noMove="1" noResize="1" noEditPoints="1" noAdjustHandles="1" noChangeArrowheads="1" noChangeShapeType="1" noTextEdit="1"/>
              </p:cNvSpPr>
              <p:nvPr>
                <p:ph idx="1"/>
              </p:nvPr>
            </p:nvSpPr>
            <p:spPr>
              <a:blipFill>
                <a:blip r:embed="rId4"/>
                <a:stretch>
                  <a:fillRect l="-1086" t="-2326" r="-121"/>
                </a:stretch>
              </a:blipFill>
            </p:spPr>
            <p:txBody>
              <a:bodyPr/>
              <a:lstStyle/>
              <a:p>
                <a:r>
                  <a:rPr lang="en-US">
                    <a:noFill/>
                  </a:rPr>
                  <a:t> </a:t>
                </a:r>
              </a:p>
            </p:txBody>
          </p:sp>
        </mc:Fallback>
      </mc:AlternateContent>
      <p:sp>
        <p:nvSpPr>
          <p:cNvPr id="69641" name="Slide Number Placeholder 1">
            <a:extLst>
              <a:ext uri="{FF2B5EF4-FFF2-40B4-BE49-F238E27FC236}">
                <a16:creationId xmlns:a16="http://schemas.microsoft.com/office/drawing/2014/main" id="{72BCF921-527A-DAA4-BF01-401111ABA368}"/>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88F8E844-DE57-1144-93DC-DC52BD46C1E4}" type="slidenum">
              <a:rPr lang="en-US" altLang="en-US" sz="1200" b="1">
                <a:latin typeface="Arial" panose="020B0604020202020204" pitchFamily="34" charset="0"/>
              </a:rPr>
              <a:pPr algn="r" eaLnBrk="1" hangingPunct="1">
                <a:spcBef>
                  <a:spcPct val="0"/>
                </a:spcBef>
                <a:buClrTx/>
                <a:buSzTx/>
                <a:buFontTx/>
                <a:buNone/>
              </a:pPr>
              <a:t>54</a:t>
            </a:fld>
            <a:endParaRPr lang="en-US" altLang="en-US" sz="1200" b="1">
              <a:latin typeface="Arial" panose="020B0604020202020204" pitchFamily="34" charset="0"/>
            </a:endParaRPr>
          </a:p>
        </p:txBody>
      </p:sp>
      <p:pic>
        <p:nvPicPr>
          <p:cNvPr id="4" name="Picture 6">
            <a:extLst>
              <a:ext uri="{FF2B5EF4-FFF2-40B4-BE49-F238E27FC236}">
                <a16:creationId xmlns:a16="http://schemas.microsoft.com/office/drawing/2014/main" id="{82FE15B8-0234-EEDA-13A0-0E3EB3055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5812" y="486792"/>
            <a:ext cx="2262188"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8219E0C-FAEA-0096-052C-05B9F72FB931}"/>
              </a:ext>
            </a:extLst>
          </p:cNvPr>
          <p:cNvSpPr>
            <a:spLocks noGrp="1"/>
          </p:cNvSpPr>
          <p:nvPr>
            <p:ph type="sldNum" sz="quarter" idx="12"/>
          </p:nvPr>
        </p:nvSpPr>
        <p:spPr/>
        <p:txBody>
          <a:bodyPr/>
          <a:lstStyle/>
          <a:p>
            <a:fld id="{3576EC27-B82E-E143-A339-DE4537CE5FC3}" type="slidenum">
              <a:rPr lang="en-US" smtClean="0"/>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a:extLst>
              <a:ext uri="{FF2B5EF4-FFF2-40B4-BE49-F238E27FC236}">
                <a16:creationId xmlns:a16="http://schemas.microsoft.com/office/drawing/2014/main" id="{9E38E56D-BECE-A64E-0BD1-5AE304049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752" y="79464"/>
            <a:ext cx="3674975" cy="182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2">
            <a:extLst>
              <a:ext uri="{FF2B5EF4-FFF2-40B4-BE49-F238E27FC236}">
                <a16:creationId xmlns:a16="http://schemas.microsoft.com/office/drawing/2014/main" id="{5B1C32AC-9537-A258-8A13-9E00971CE4E6}"/>
              </a:ext>
            </a:extLst>
          </p:cNvPr>
          <p:cNvSpPr>
            <a:spLocks noGrp="1" noChangeArrowheads="1"/>
          </p:cNvSpPr>
          <p:nvPr>
            <p:ph type="title"/>
          </p:nvPr>
        </p:nvSpPr>
        <p:spPr/>
        <p:txBody>
          <a:bodyPr/>
          <a:lstStyle/>
          <a:p>
            <a:r>
              <a:rPr lang="en-US" altLang="en-US" dirty="0"/>
              <a:t>Graph Clustering: Sparsest Cut</a:t>
            </a:r>
          </a:p>
        </p:txBody>
      </p:sp>
      <p:sp>
        <p:nvSpPr>
          <p:cNvPr id="69637" name="Rectangle 5">
            <a:extLst>
              <a:ext uri="{FF2B5EF4-FFF2-40B4-BE49-F238E27FC236}">
                <a16:creationId xmlns:a16="http://schemas.microsoft.com/office/drawing/2014/main" id="{B0DC8A7D-6D11-CF7C-F830-88EDEB63D22B}"/>
              </a:ext>
            </a:extLst>
          </p:cNvPr>
          <p:cNvSpPr>
            <a:spLocks noChangeArrowheads="1"/>
          </p:cNvSpPr>
          <p:nvPr/>
        </p:nvSpPr>
        <p:spPr bwMode="auto">
          <a:xfrm>
            <a:off x="1752600" y="3505200"/>
            <a:ext cx="8686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endParaRPr lang="en-US" altLang="en-US" sz="2000" dirty="0">
              <a:latin typeface="Arial" panose="020B0604020202020204" pitchFamily="34" charset="0"/>
            </a:endParaRPr>
          </a:p>
        </p:txBody>
      </p:sp>
      <p:sp>
        <p:nvSpPr>
          <p:cNvPr id="69641" name="Slide Number Placeholder 1">
            <a:extLst>
              <a:ext uri="{FF2B5EF4-FFF2-40B4-BE49-F238E27FC236}">
                <a16:creationId xmlns:a16="http://schemas.microsoft.com/office/drawing/2014/main" id="{72BCF921-527A-DAA4-BF01-401111ABA368}"/>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88F8E844-DE57-1144-93DC-DC52BD46C1E4}" type="slidenum">
              <a:rPr lang="en-US" altLang="en-US" sz="1200" b="1">
                <a:latin typeface="Arial" panose="020B0604020202020204" pitchFamily="34" charset="0"/>
              </a:rPr>
              <a:pPr algn="r" eaLnBrk="1" hangingPunct="1">
                <a:spcBef>
                  <a:spcPct val="0"/>
                </a:spcBef>
                <a:buClrTx/>
                <a:buSzTx/>
                <a:buFontTx/>
                <a:buNone/>
              </a:pPr>
              <a:t>55</a:t>
            </a:fld>
            <a:endParaRPr lang="en-US" altLang="en-US" sz="1200" b="1">
              <a:latin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8C2F13-7BE2-E0A0-AAC0-A28C5B31C4FA}"/>
                  </a:ext>
                </a:extLst>
              </p:cNvPr>
              <p:cNvSpPr>
                <a:spLocks noGrp="1"/>
              </p:cNvSpPr>
              <p:nvPr>
                <p:ph idx="1"/>
              </p:nvPr>
            </p:nvSpPr>
            <p:spPr/>
            <p:txBody>
              <a:bodyPr>
                <a:normAutofit/>
              </a:bodyPr>
              <a:lstStyle/>
              <a:p>
                <a:r>
                  <a:rPr lang="en-US" altLang="en-US" sz="2400" dirty="0">
                    <a:latin typeface="Arial" panose="020B0604020202020204" pitchFamily="34" charset="0"/>
                  </a:rPr>
                  <a:t>A cut is </a:t>
                </a:r>
                <a:r>
                  <a:rPr lang="en-US" altLang="en-US" sz="2400" b="1" i="1" dirty="0">
                    <a:latin typeface="Arial" panose="020B0604020202020204" pitchFamily="34" charset="0"/>
                  </a:rPr>
                  <a:t>sparsest</a:t>
                </a:r>
                <a:r>
                  <a:rPr lang="en-US" altLang="en-US" sz="2400" dirty="0">
                    <a:latin typeface="Arial" panose="020B0604020202020204" pitchFamily="34" charset="0"/>
                  </a:rPr>
                  <a:t> if its sparsity is not greater than that of any other cut</a:t>
                </a:r>
              </a:p>
              <a:p>
                <a:r>
                  <a:rPr lang="en-US" altLang="en-US" sz="2400" dirty="0">
                    <a:latin typeface="Arial" panose="020B0604020202020204" pitchFamily="34" charset="0"/>
                  </a:rPr>
                  <a:t>Example: cut C2 = ({a, b, c, d, e, f, l}, {g, h, </a:t>
                </a:r>
                <a:r>
                  <a:rPr lang="en-US" altLang="en-US" sz="2400" dirty="0" err="1">
                    <a:latin typeface="Arial" panose="020B0604020202020204" pitchFamily="34" charset="0"/>
                  </a:rPr>
                  <a:t>i</a:t>
                </a:r>
                <a:r>
                  <a:rPr lang="en-US" altLang="en-US" sz="2400" dirty="0">
                    <a:latin typeface="Arial" panose="020B0604020202020204" pitchFamily="34" charset="0"/>
                  </a:rPr>
                  <a:t>, j, k}) is the sparsest cut</a:t>
                </a:r>
              </a:p>
              <a:p>
                <a:pPr>
                  <a:spcBef>
                    <a:spcPct val="0"/>
                  </a:spcBef>
                </a:pPr>
                <a:r>
                  <a:rPr lang="en-US" altLang="en-US" sz="2400" dirty="0">
                    <a:latin typeface="Arial" panose="020B0604020202020204" pitchFamily="34" charset="0"/>
                  </a:rPr>
                  <a:t>For k clusters, the </a:t>
                </a:r>
                <a:r>
                  <a:rPr lang="en-US" altLang="en-US" sz="2400" b="1" dirty="0">
                    <a:latin typeface="Arial" panose="020B0604020202020204" pitchFamily="34" charset="0"/>
                  </a:rPr>
                  <a:t>modularity</a:t>
                </a:r>
                <a:r>
                  <a:rPr lang="en-US" altLang="en-US" sz="2400" dirty="0">
                    <a:latin typeface="Arial" panose="020B0604020202020204" pitchFamily="34" charset="0"/>
                  </a:rPr>
                  <a:t> of a clustering assesses the quality of the clustering: </a:t>
                </a:r>
                <a14:m>
                  <m:oMath xmlns:m="http://schemas.openxmlformats.org/officeDocument/2006/math">
                    <m:r>
                      <a:rPr lang="en-CA" altLang="en-US" sz="2400" b="0" i="1" smtClean="0">
                        <a:latin typeface="Cambria Math" panose="02040503050406030204" pitchFamily="18" charset="0"/>
                      </a:rPr>
                      <m:t>𝑄</m:t>
                    </m:r>
                    <m:r>
                      <a:rPr lang="en-CA" altLang="en-US" sz="2400" b="0" i="1" smtClean="0">
                        <a:latin typeface="Cambria Math" panose="02040503050406030204" pitchFamily="18" charset="0"/>
                      </a:rPr>
                      <m:t>=</m:t>
                    </m:r>
                    <m:nary>
                      <m:naryPr>
                        <m:chr m:val="∑"/>
                        <m:ctrlPr>
                          <a:rPr lang="en-CA" altLang="en-US" sz="2400" b="0" i="1" smtClean="0">
                            <a:latin typeface="Cambria Math" panose="02040503050406030204" pitchFamily="18" charset="0"/>
                          </a:rPr>
                        </m:ctrlPr>
                      </m:naryPr>
                      <m:sub>
                        <m:r>
                          <m:rPr>
                            <m:brk m:alnAt="23"/>
                          </m:rPr>
                          <a:rPr lang="en-CA" altLang="en-US" sz="2400" b="0" i="1" smtClean="0">
                            <a:latin typeface="Cambria Math" panose="02040503050406030204" pitchFamily="18" charset="0"/>
                          </a:rPr>
                          <m:t>𝑖</m:t>
                        </m:r>
                        <m:r>
                          <a:rPr lang="en-CA" altLang="en-US" sz="2400" b="0" i="1" smtClean="0">
                            <a:latin typeface="Cambria Math" panose="02040503050406030204" pitchFamily="18" charset="0"/>
                          </a:rPr>
                          <m:t>=1</m:t>
                        </m:r>
                      </m:sub>
                      <m:sup>
                        <m:r>
                          <a:rPr lang="en-CA" altLang="en-US" sz="2400" b="0" i="1" smtClean="0">
                            <a:latin typeface="Cambria Math" panose="02040503050406030204" pitchFamily="18" charset="0"/>
                          </a:rPr>
                          <m:t>𝑘</m:t>
                        </m:r>
                      </m:sup>
                      <m:e>
                        <m:d>
                          <m:dPr>
                            <m:ctrlPr>
                              <a:rPr lang="en-CA" altLang="en-US" sz="2400" b="0" i="1" smtClean="0">
                                <a:latin typeface="Cambria Math" panose="02040503050406030204" pitchFamily="18" charset="0"/>
                              </a:rPr>
                            </m:ctrlPr>
                          </m:dPr>
                          <m:e>
                            <m:f>
                              <m:fPr>
                                <m:ctrlPr>
                                  <a:rPr lang="en-CA" altLang="en-US" sz="2400" b="0" i="1" smtClean="0">
                                    <a:latin typeface="Cambria Math" panose="02040503050406030204" pitchFamily="18" charset="0"/>
                                  </a:rPr>
                                </m:ctrlPr>
                              </m:fPr>
                              <m:num>
                                <m:sSub>
                                  <m:sSubPr>
                                    <m:ctrlPr>
                                      <a:rPr lang="en-CA" altLang="en-US" sz="2400" b="0" i="1" smtClean="0">
                                        <a:latin typeface="Cambria Math" panose="02040503050406030204" pitchFamily="18" charset="0"/>
                                      </a:rPr>
                                    </m:ctrlPr>
                                  </m:sSubPr>
                                  <m:e>
                                    <m:r>
                                      <a:rPr lang="en-CA" altLang="en-US" sz="2400" b="0" i="1" smtClean="0">
                                        <a:latin typeface="Cambria Math" panose="02040503050406030204" pitchFamily="18" charset="0"/>
                                      </a:rPr>
                                      <m:t>𝑙</m:t>
                                    </m:r>
                                  </m:e>
                                  <m:sub>
                                    <m:r>
                                      <a:rPr lang="en-CA" altLang="en-US" sz="2400" b="0" i="1" smtClean="0">
                                        <a:latin typeface="Cambria Math" panose="02040503050406030204" pitchFamily="18" charset="0"/>
                                      </a:rPr>
                                      <m:t>𝑖</m:t>
                                    </m:r>
                                  </m:sub>
                                </m:sSub>
                              </m:num>
                              <m:den>
                                <m:d>
                                  <m:dPr>
                                    <m:begChr m:val="|"/>
                                    <m:endChr m:val="|"/>
                                    <m:ctrlPr>
                                      <a:rPr lang="en-CA" altLang="en-US" sz="2400" b="0" i="1" smtClean="0">
                                        <a:latin typeface="Cambria Math" panose="02040503050406030204" pitchFamily="18" charset="0"/>
                                      </a:rPr>
                                    </m:ctrlPr>
                                  </m:dPr>
                                  <m:e>
                                    <m:r>
                                      <a:rPr lang="en-CA" altLang="en-US" sz="2400" b="0" i="1" smtClean="0">
                                        <a:latin typeface="Cambria Math" panose="02040503050406030204" pitchFamily="18" charset="0"/>
                                      </a:rPr>
                                      <m:t>𝐸</m:t>
                                    </m:r>
                                  </m:e>
                                </m:d>
                              </m:den>
                            </m:f>
                            <m:r>
                              <a:rPr lang="en-CA" altLang="en-US" sz="2400" b="0" i="1" smtClean="0">
                                <a:latin typeface="Cambria Math" panose="02040503050406030204" pitchFamily="18" charset="0"/>
                              </a:rPr>
                              <m:t>−</m:t>
                            </m:r>
                            <m:sSup>
                              <m:sSupPr>
                                <m:ctrlPr>
                                  <a:rPr lang="en-CA" altLang="en-US" sz="2400" b="0" i="1" smtClean="0">
                                    <a:latin typeface="Cambria Math" panose="02040503050406030204" pitchFamily="18" charset="0"/>
                                  </a:rPr>
                                </m:ctrlPr>
                              </m:sSupPr>
                              <m:e>
                                <m:d>
                                  <m:dPr>
                                    <m:ctrlPr>
                                      <a:rPr lang="en-CA" altLang="en-US" sz="2400" b="0" i="1" smtClean="0">
                                        <a:latin typeface="Cambria Math" panose="02040503050406030204" pitchFamily="18" charset="0"/>
                                      </a:rPr>
                                    </m:ctrlPr>
                                  </m:dPr>
                                  <m:e>
                                    <m:f>
                                      <m:fPr>
                                        <m:ctrlPr>
                                          <a:rPr lang="en-CA" altLang="en-US" sz="2400" b="0" i="1" smtClean="0">
                                            <a:latin typeface="Cambria Math" panose="02040503050406030204" pitchFamily="18" charset="0"/>
                                          </a:rPr>
                                        </m:ctrlPr>
                                      </m:fPr>
                                      <m:num>
                                        <m:sSub>
                                          <m:sSubPr>
                                            <m:ctrlPr>
                                              <a:rPr lang="en-CA" altLang="en-US" sz="2400" b="0" i="1" smtClean="0">
                                                <a:latin typeface="Cambria Math" panose="02040503050406030204" pitchFamily="18" charset="0"/>
                                              </a:rPr>
                                            </m:ctrlPr>
                                          </m:sSubPr>
                                          <m:e>
                                            <m:r>
                                              <a:rPr lang="en-CA" altLang="en-US" sz="2400" b="0" i="1" smtClean="0">
                                                <a:latin typeface="Cambria Math" panose="02040503050406030204" pitchFamily="18" charset="0"/>
                                              </a:rPr>
                                              <m:t>𝑑</m:t>
                                            </m:r>
                                          </m:e>
                                          <m:sub>
                                            <m:r>
                                              <a:rPr lang="en-CA" altLang="en-US" sz="2400" b="0" i="1" smtClean="0">
                                                <a:latin typeface="Cambria Math" panose="02040503050406030204" pitchFamily="18" charset="0"/>
                                              </a:rPr>
                                              <m:t>𝑖</m:t>
                                            </m:r>
                                          </m:sub>
                                        </m:sSub>
                                      </m:num>
                                      <m:den>
                                        <m:r>
                                          <a:rPr lang="en-CA" altLang="en-US" sz="2400" b="0" i="1" smtClean="0">
                                            <a:latin typeface="Cambria Math" panose="02040503050406030204" pitchFamily="18" charset="0"/>
                                          </a:rPr>
                                          <m:t>2</m:t>
                                        </m:r>
                                        <m:d>
                                          <m:dPr>
                                            <m:begChr m:val="|"/>
                                            <m:endChr m:val="|"/>
                                            <m:ctrlPr>
                                              <a:rPr lang="en-CA" altLang="en-US" sz="2400" b="0" i="1" smtClean="0">
                                                <a:latin typeface="Cambria Math" panose="02040503050406030204" pitchFamily="18" charset="0"/>
                                              </a:rPr>
                                            </m:ctrlPr>
                                          </m:dPr>
                                          <m:e>
                                            <m:r>
                                              <a:rPr lang="en-CA" altLang="en-US" sz="2400" b="0" i="1" smtClean="0">
                                                <a:latin typeface="Cambria Math" panose="02040503050406030204" pitchFamily="18" charset="0"/>
                                              </a:rPr>
                                              <m:t>𝐸</m:t>
                                            </m:r>
                                          </m:e>
                                        </m:d>
                                      </m:den>
                                    </m:f>
                                  </m:e>
                                </m:d>
                              </m:e>
                              <m:sup>
                                <m:r>
                                  <a:rPr lang="en-CA" altLang="en-US" sz="2400" b="0" i="1" smtClean="0">
                                    <a:latin typeface="Cambria Math" panose="02040503050406030204" pitchFamily="18" charset="0"/>
                                  </a:rPr>
                                  <m:t>2</m:t>
                                </m:r>
                              </m:sup>
                            </m:sSup>
                          </m:e>
                        </m:d>
                      </m:e>
                    </m:nary>
                  </m:oMath>
                </a14:m>
                <a:endParaRPr lang="en-CA" altLang="en-US" sz="2400" b="0" dirty="0">
                  <a:latin typeface="Arial" panose="020B0604020202020204" pitchFamily="34" charset="0"/>
                </a:endParaRPr>
              </a:p>
              <a:p>
                <a:pPr lvl="1">
                  <a:spcBef>
                    <a:spcPct val="0"/>
                  </a:spcBef>
                </a:pPr>
                <a:r>
                  <a:rPr lang="en-US" altLang="en-US" sz="2000" i="1" dirty="0">
                    <a:latin typeface="Tahoma" panose="020B0604030504040204" pitchFamily="34" charset="0"/>
                  </a:rPr>
                  <a:t>l</a:t>
                </a:r>
                <a:r>
                  <a:rPr lang="en-US" altLang="en-US" sz="2000" i="1" baseline="-25000" dirty="0">
                    <a:latin typeface="Tahoma" panose="020B0604030504040204" pitchFamily="34" charset="0"/>
                  </a:rPr>
                  <a:t>i</a:t>
                </a:r>
                <a:r>
                  <a:rPr lang="en-US" altLang="en-US" sz="2000" dirty="0">
                    <a:latin typeface="Tahoma" panose="020B0604030504040204" pitchFamily="34" charset="0"/>
                  </a:rPr>
                  <a:t> is the number of edges between vertices in the </a:t>
                </a:r>
                <a:r>
                  <a:rPr lang="en-US" altLang="en-US" sz="2000" dirty="0" err="1">
                    <a:latin typeface="Tahoma" panose="020B0604030504040204" pitchFamily="34" charset="0"/>
                  </a:rPr>
                  <a:t>i-th</a:t>
                </a:r>
                <a:r>
                  <a:rPr lang="en-US" altLang="en-US" sz="2000" dirty="0">
                    <a:latin typeface="Tahoma" panose="020B0604030504040204" pitchFamily="34" charset="0"/>
                  </a:rPr>
                  <a:t> cluster, and </a:t>
                </a:r>
                <a:r>
                  <a:rPr lang="en-US" altLang="en-US" sz="2000" i="1" dirty="0">
                    <a:latin typeface="Tahoma" panose="020B0604030504040204" pitchFamily="34" charset="0"/>
                  </a:rPr>
                  <a:t>d</a:t>
                </a:r>
                <a:r>
                  <a:rPr lang="en-US" altLang="en-US" sz="2000" i="1" baseline="-25000" dirty="0">
                    <a:latin typeface="Tahoma" panose="020B0604030504040204" pitchFamily="34" charset="0"/>
                  </a:rPr>
                  <a:t>i</a:t>
                </a:r>
                <a:r>
                  <a:rPr lang="en-US" altLang="en-US" sz="2000" dirty="0">
                    <a:latin typeface="Tahoma" panose="020B0604030504040204" pitchFamily="34" charset="0"/>
                  </a:rPr>
                  <a:t> is the sum of the degrees of the vertices in the </a:t>
                </a:r>
                <a:r>
                  <a:rPr lang="en-US" altLang="en-US" sz="2000" dirty="0" err="1">
                    <a:latin typeface="Tahoma" panose="020B0604030504040204" pitchFamily="34" charset="0"/>
                  </a:rPr>
                  <a:t>i-th</a:t>
                </a:r>
                <a:r>
                  <a:rPr lang="en-US" altLang="en-US" sz="2000" dirty="0">
                    <a:latin typeface="Tahoma" panose="020B0604030504040204" pitchFamily="34" charset="0"/>
                  </a:rPr>
                  <a:t> cluster</a:t>
                </a:r>
                <a:endParaRPr lang="en-US" altLang="en-US" sz="2000" dirty="0">
                  <a:latin typeface="Arial" panose="020B0604020202020204" pitchFamily="34" charset="0"/>
                </a:endParaRPr>
              </a:p>
              <a:p>
                <a:r>
                  <a:rPr lang="en-US" altLang="en-US" sz="2400" dirty="0">
                    <a:latin typeface="Arial" panose="020B0604020202020204" pitchFamily="34" charset="0"/>
                  </a:rPr>
                  <a:t>The </a:t>
                </a:r>
                <a:r>
                  <a:rPr lang="en-US" altLang="en-US" sz="2400" i="1" dirty="0">
                    <a:latin typeface="Arial" panose="020B0604020202020204" pitchFamily="34" charset="0"/>
                  </a:rPr>
                  <a:t>modularity</a:t>
                </a:r>
                <a:r>
                  <a:rPr lang="en-US" altLang="en-US" sz="2400" dirty="0">
                    <a:latin typeface="Arial" panose="020B0604020202020204" pitchFamily="34" charset="0"/>
                  </a:rPr>
                  <a:t> of a clustering of a graph is the difference between the fraction of all edges that fall into individual clusters and the fraction that would do so if the graph vertices were randomly connected</a:t>
                </a:r>
              </a:p>
              <a:p>
                <a:r>
                  <a:rPr lang="en-US" altLang="en-US" sz="2400" dirty="0">
                    <a:latin typeface="Arial" panose="020B0604020202020204" pitchFamily="34" charset="0"/>
                  </a:rPr>
                  <a:t>The optimal clustering of graphs maximizes the modularity</a:t>
                </a:r>
              </a:p>
              <a:p>
                <a:endParaRPr lang="en-US" sz="2400" dirty="0"/>
              </a:p>
            </p:txBody>
          </p:sp>
        </mc:Choice>
        <mc:Fallback xmlns="">
          <p:sp>
            <p:nvSpPr>
              <p:cNvPr id="3" name="Content Placeholder 2">
                <a:extLst>
                  <a:ext uri="{FF2B5EF4-FFF2-40B4-BE49-F238E27FC236}">
                    <a16:creationId xmlns:a16="http://schemas.microsoft.com/office/drawing/2014/main" id="{4E8C2F13-7BE2-E0A0-AAC0-A28C5B31C4FA}"/>
                  </a:ext>
                </a:extLst>
              </p:cNvPr>
              <p:cNvSpPr>
                <a:spLocks noGrp="1" noRot="1" noChangeAspect="1" noMove="1" noResize="1" noEditPoints="1" noAdjustHandles="1" noChangeArrowheads="1" noChangeShapeType="1" noTextEdit="1"/>
              </p:cNvSpPr>
              <p:nvPr>
                <p:ph idx="1"/>
              </p:nvPr>
            </p:nvSpPr>
            <p:spPr>
              <a:blipFill>
                <a:blip r:embed="rId4"/>
                <a:stretch>
                  <a:fillRect l="-844" t="-203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8D74217-A3B0-81C8-1110-E7B690DC20BB}"/>
              </a:ext>
            </a:extLst>
          </p:cNvPr>
          <p:cNvSpPr>
            <a:spLocks noGrp="1"/>
          </p:cNvSpPr>
          <p:nvPr>
            <p:ph type="sldNum" sz="quarter" idx="12"/>
          </p:nvPr>
        </p:nvSpPr>
        <p:spPr/>
        <p:txBody>
          <a:bodyPr/>
          <a:lstStyle/>
          <a:p>
            <a:fld id="{3576EC27-B82E-E143-A339-DE4537CE5FC3}" type="slidenum">
              <a:rPr lang="en-US" smtClean="0"/>
              <a:t>55</a:t>
            </a:fld>
            <a:endParaRPr lang="en-US"/>
          </a:p>
        </p:txBody>
      </p:sp>
    </p:spTree>
    <p:extLst>
      <p:ext uri="{BB962C8B-B14F-4D97-AF65-F5344CB8AC3E}">
        <p14:creationId xmlns:p14="http://schemas.microsoft.com/office/powerpoint/2010/main" val="2414113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5D0C7F9-C263-0A46-93D7-51276EFE2BA2}"/>
              </a:ext>
            </a:extLst>
          </p:cNvPr>
          <p:cNvSpPr>
            <a:spLocks noGrp="1" noChangeArrowheads="1"/>
          </p:cNvSpPr>
          <p:nvPr>
            <p:ph type="title"/>
          </p:nvPr>
        </p:nvSpPr>
        <p:spPr/>
        <p:txBody>
          <a:bodyPr/>
          <a:lstStyle/>
          <a:p>
            <a:r>
              <a:rPr lang="en-US" altLang="en-US"/>
              <a:t>Graph Clustering: Challenges of Finding Good Cuts</a:t>
            </a:r>
          </a:p>
        </p:txBody>
      </p:sp>
      <p:sp>
        <p:nvSpPr>
          <p:cNvPr id="70659" name="Rectangle 3">
            <a:extLst>
              <a:ext uri="{FF2B5EF4-FFF2-40B4-BE49-F238E27FC236}">
                <a16:creationId xmlns:a16="http://schemas.microsoft.com/office/drawing/2014/main" id="{D256B3D8-D807-AEC9-FA7B-ABD1E65E19B2}"/>
              </a:ext>
            </a:extLst>
          </p:cNvPr>
          <p:cNvSpPr>
            <a:spLocks noGrp="1" noChangeArrowheads="1"/>
          </p:cNvSpPr>
          <p:nvPr>
            <p:ph idx="1"/>
          </p:nvPr>
        </p:nvSpPr>
        <p:spPr/>
        <p:txBody>
          <a:bodyPr>
            <a:normAutofit fontScale="85000" lnSpcReduction="10000"/>
          </a:bodyPr>
          <a:lstStyle/>
          <a:p>
            <a:r>
              <a:rPr lang="en-US" altLang="en-US"/>
              <a:t>High computational cost</a:t>
            </a:r>
          </a:p>
          <a:p>
            <a:pPr lvl="1"/>
            <a:r>
              <a:rPr lang="en-US" altLang="en-US"/>
              <a:t>Many graph cut problems are computationally expensive</a:t>
            </a:r>
          </a:p>
          <a:p>
            <a:pPr lvl="1"/>
            <a:r>
              <a:rPr lang="en-US" altLang="en-US"/>
              <a:t>The sparsest cut problem is NP-hard</a:t>
            </a:r>
          </a:p>
          <a:p>
            <a:pPr lvl="1"/>
            <a:r>
              <a:rPr lang="en-US" altLang="en-US"/>
              <a:t>Need to tradeoff between efficiency/scalability and quality </a:t>
            </a:r>
          </a:p>
          <a:p>
            <a:r>
              <a:rPr lang="en-US" altLang="en-US"/>
              <a:t>Sophisticated graphs</a:t>
            </a:r>
          </a:p>
          <a:p>
            <a:pPr lvl="1"/>
            <a:r>
              <a:rPr lang="en-US" altLang="en-US"/>
              <a:t>May involve weights and/or cycles.</a:t>
            </a:r>
          </a:p>
          <a:p>
            <a:r>
              <a:rPr lang="en-US" altLang="en-US"/>
              <a:t>High dimensionality</a:t>
            </a:r>
          </a:p>
          <a:p>
            <a:pPr lvl="1"/>
            <a:r>
              <a:rPr lang="en-US" altLang="en-US"/>
              <a:t>A graph can have many vertices. In a similarity matrix, a vertex is represented as a vector (a row in the matrix) whose dimensionality is the number of vertices in the graph</a:t>
            </a:r>
          </a:p>
          <a:p>
            <a:r>
              <a:rPr lang="en-US" altLang="en-US"/>
              <a:t>Sparsity</a:t>
            </a:r>
          </a:p>
          <a:p>
            <a:pPr lvl="1"/>
            <a:r>
              <a:rPr lang="en-US" altLang="en-US"/>
              <a:t>A large graph is often sparse, meaning each vertex on average connects to only a small number of other vertices</a:t>
            </a:r>
          </a:p>
          <a:p>
            <a:pPr lvl="1"/>
            <a:r>
              <a:rPr lang="en-US" altLang="en-US"/>
              <a:t>A similarity matrix from a large sparse graph can also be sparse</a:t>
            </a:r>
          </a:p>
        </p:txBody>
      </p:sp>
      <p:sp>
        <p:nvSpPr>
          <p:cNvPr id="70660" name="Slide Number Placeholder 1">
            <a:extLst>
              <a:ext uri="{FF2B5EF4-FFF2-40B4-BE49-F238E27FC236}">
                <a16:creationId xmlns:a16="http://schemas.microsoft.com/office/drawing/2014/main" id="{B60C817F-B9B3-288C-DAD7-95693841BADB}"/>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0BA5300C-FDD3-154E-928D-20B9EE5115BB}" type="slidenum">
              <a:rPr lang="en-US" altLang="en-US" sz="1200" b="1">
                <a:latin typeface="Arial" panose="020B0604020202020204" pitchFamily="34" charset="0"/>
              </a:rPr>
              <a:pPr algn="r" eaLnBrk="1" hangingPunct="1">
                <a:spcBef>
                  <a:spcPct val="0"/>
                </a:spcBef>
                <a:buClrTx/>
                <a:buSzTx/>
                <a:buFontTx/>
                <a:buNone/>
              </a:pPr>
              <a:t>56</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DF2916B9-8EB2-3F72-E639-F4A9392A5F3F}"/>
              </a:ext>
            </a:extLst>
          </p:cNvPr>
          <p:cNvSpPr>
            <a:spLocks noGrp="1"/>
          </p:cNvSpPr>
          <p:nvPr>
            <p:ph type="sldNum" sz="quarter" idx="12"/>
          </p:nvPr>
        </p:nvSpPr>
        <p:spPr/>
        <p:txBody>
          <a:bodyPr/>
          <a:lstStyle/>
          <a:p>
            <a:fld id="{3576EC27-B82E-E143-A339-DE4537CE5FC3}" type="slidenum">
              <a:rPr lang="en-US" smtClean="0"/>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85B714E7-7431-4316-9538-493AF36F9938}"/>
              </a:ext>
            </a:extLst>
          </p:cNvPr>
          <p:cNvSpPr>
            <a:spLocks noGrp="1" noChangeArrowheads="1"/>
          </p:cNvSpPr>
          <p:nvPr>
            <p:ph type="title"/>
          </p:nvPr>
        </p:nvSpPr>
        <p:spPr/>
        <p:txBody>
          <a:bodyPr/>
          <a:lstStyle/>
          <a:p>
            <a:r>
              <a:rPr lang="en-US" altLang="en-US"/>
              <a:t>Two Approaches for Graph Clustering</a:t>
            </a:r>
          </a:p>
        </p:txBody>
      </p:sp>
      <p:sp>
        <p:nvSpPr>
          <p:cNvPr id="71683" name="Rectangle 3">
            <a:extLst>
              <a:ext uri="{FF2B5EF4-FFF2-40B4-BE49-F238E27FC236}">
                <a16:creationId xmlns:a16="http://schemas.microsoft.com/office/drawing/2014/main" id="{F5D48D82-F881-2E7A-1D90-3C8E6977931D}"/>
              </a:ext>
            </a:extLst>
          </p:cNvPr>
          <p:cNvSpPr>
            <a:spLocks noGrp="1" noChangeArrowheads="1"/>
          </p:cNvSpPr>
          <p:nvPr>
            <p:ph idx="1"/>
          </p:nvPr>
        </p:nvSpPr>
        <p:spPr/>
        <p:txBody>
          <a:bodyPr>
            <a:normAutofit fontScale="92500" lnSpcReduction="20000"/>
          </a:bodyPr>
          <a:lstStyle/>
          <a:p>
            <a:r>
              <a:rPr lang="en-US" altLang="en-US"/>
              <a:t>Two approaches for clustering graph data</a:t>
            </a:r>
          </a:p>
          <a:p>
            <a:pPr lvl="1"/>
            <a:r>
              <a:rPr lang="en-US" altLang="en-US"/>
              <a:t>Use generic clustering methods for high-dimensional data</a:t>
            </a:r>
          </a:p>
          <a:p>
            <a:pPr lvl="1"/>
            <a:r>
              <a:rPr lang="en-US" altLang="en-US"/>
              <a:t>Designed specifically for clustering graphs </a:t>
            </a:r>
          </a:p>
          <a:p>
            <a:r>
              <a:rPr lang="en-US" altLang="en-US"/>
              <a:t>Using clustering methods for high-dimensional data</a:t>
            </a:r>
          </a:p>
          <a:p>
            <a:pPr lvl="1"/>
            <a:r>
              <a:rPr lang="en-US" altLang="en-US"/>
              <a:t>Extract a similarity matrix from a graph using a similarity measure</a:t>
            </a:r>
          </a:p>
          <a:p>
            <a:pPr lvl="1"/>
            <a:r>
              <a:rPr lang="en-US" altLang="en-US"/>
              <a:t>A generic clustering method can then be applied on the similarity matrix to discover clusters</a:t>
            </a:r>
          </a:p>
          <a:p>
            <a:pPr lvl="1"/>
            <a:r>
              <a:rPr lang="en-US" altLang="en-US"/>
              <a:t>Ex. Spectral clustering: approximate optimal graph cut solutions</a:t>
            </a:r>
          </a:p>
          <a:p>
            <a:r>
              <a:rPr lang="en-US" altLang="en-US"/>
              <a:t>Methods specific to graphs</a:t>
            </a:r>
          </a:p>
          <a:p>
            <a:pPr lvl="1"/>
            <a:r>
              <a:rPr lang="en-US" altLang="en-US"/>
              <a:t>Search the graph to find well-connected components as clusters</a:t>
            </a:r>
          </a:p>
          <a:p>
            <a:pPr lvl="1"/>
            <a:r>
              <a:rPr lang="en-US" altLang="en-US"/>
              <a:t>Ex. SCAN (Structural Clustering Algorithm for Networks)</a:t>
            </a:r>
          </a:p>
          <a:p>
            <a:pPr lvl="2"/>
            <a:r>
              <a:rPr lang="en-US" altLang="zh-CN"/>
              <a:t>X. Xu, N. Yuruk, Z. Feng, and T. A. J. Schweiger, “SCAN: A Structural Clustering Algorithm for Networks”, KDD'07</a:t>
            </a:r>
          </a:p>
        </p:txBody>
      </p:sp>
      <p:sp>
        <p:nvSpPr>
          <p:cNvPr id="71684" name="Slide Number Placeholder 1">
            <a:extLst>
              <a:ext uri="{FF2B5EF4-FFF2-40B4-BE49-F238E27FC236}">
                <a16:creationId xmlns:a16="http://schemas.microsoft.com/office/drawing/2014/main" id="{DDB54ED8-C0D1-2C13-4A75-C2FF26E591CE}"/>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72D6B034-3C9B-2449-A48E-B7852C27CAAE}" type="slidenum">
              <a:rPr lang="en-US" altLang="en-US" sz="1200" b="1">
                <a:latin typeface="Arial" panose="020B0604020202020204" pitchFamily="34" charset="0"/>
              </a:rPr>
              <a:pPr algn="r" eaLnBrk="1" hangingPunct="1">
                <a:spcBef>
                  <a:spcPct val="0"/>
                </a:spcBef>
                <a:buClrTx/>
                <a:buSzTx/>
                <a:buFontTx/>
                <a:buNone/>
              </a:pPr>
              <a:t>57</a:t>
            </a:fld>
            <a:endParaRPr lang="en-US" altLang="en-US" sz="1200" b="1">
              <a:latin typeface="Arial" panose="020B0604020202020204" pitchFamily="34" charset="0"/>
            </a:endParaRPr>
          </a:p>
        </p:txBody>
      </p:sp>
      <p:sp>
        <p:nvSpPr>
          <p:cNvPr id="2" name="Slide Number Placeholder 1">
            <a:extLst>
              <a:ext uri="{FF2B5EF4-FFF2-40B4-BE49-F238E27FC236}">
                <a16:creationId xmlns:a16="http://schemas.microsoft.com/office/drawing/2014/main" id="{7FEFC311-9FFF-0DEF-2841-45C839F34D68}"/>
              </a:ext>
            </a:extLst>
          </p:cNvPr>
          <p:cNvSpPr>
            <a:spLocks noGrp="1"/>
          </p:cNvSpPr>
          <p:nvPr>
            <p:ph type="sldNum" sz="quarter" idx="12"/>
          </p:nvPr>
        </p:nvSpPr>
        <p:spPr/>
        <p:txBody>
          <a:bodyPr/>
          <a:lstStyle/>
          <a:p>
            <a:fld id="{3576EC27-B82E-E143-A339-DE4537CE5FC3}" type="slidenum">
              <a:rPr lang="en-US" smtClean="0"/>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test7">
            <a:extLst>
              <a:ext uri="{FF2B5EF4-FFF2-40B4-BE49-F238E27FC236}">
                <a16:creationId xmlns:a16="http://schemas.microsoft.com/office/drawing/2014/main" id="{D00B5AAF-0D9C-1414-5231-A6EDE9B300C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6303349" y="2739705"/>
            <a:ext cx="4951009" cy="3654745"/>
          </a:xfrm>
          <a:prstGeom prst="rect">
            <a:avLst/>
          </a:prstGeom>
        </p:spPr>
      </p:pic>
      <p:sp>
        <p:nvSpPr>
          <p:cNvPr id="2" name="Title 1">
            <a:extLst>
              <a:ext uri="{FF2B5EF4-FFF2-40B4-BE49-F238E27FC236}">
                <a16:creationId xmlns:a16="http://schemas.microsoft.com/office/drawing/2014/main" id="{C856A243-F933-45F1-82C6-265D52ECF322}"/>
              </a:ext>
            </a:extLst>
          </p:cNvPr>
          <p:cNvSpPr>
            <a:spLocks noGrp="1"/>
          </p:cNvSpPr>
          <p:nvPr>
            <p:ph type="title"/>
          </p:nvPr>
        </p:nvSpPr>
        <p:spPr/>
        <p:txBody>
          <a:bodyPr/>
          <a:lstStyle/>
          <a:p>
            <a:r>
              <a:rPr lang="en-US" altLang="zh-CN" dirty="0"/>
              <a:t>SCAN: Density-Based Clustering of Networks</a:t>
            </a:r>
            <a:endParaRPr lang="en-US" dirty="0"/>
          </a:p>
        </p:txBody>
      </p:sp>
      <p:sp>
        <p:nvSpPr>
          <p:cNvPr id="3" name="Content Placeholder 2">
            <a:extLst>
              <a:ext uri="{FF2B5EF4-FFF2-40B4-BE49-F238E27FC236}">
                <a16:creationId xmlns:a16="http://schemas.microsoft.com/office/drawing/2014/main" id="{0BD6B8B0-B89E-C6F9-5A76-8E3C6E4D8000}"/>
              </a:ext>
            </a:extLst>
          </p:cNvPr>
          <p:cNvSpPr>
            <a:spLocks noGrp="1"/>
          </p:cNvSpPr>
          <p:nvPr>
            <p:ph idx="1"/>
          </p:nvPr>
        </p:nvSpPr>
        <p:spPr/>
        <p:txBody>
          <a:bodyPr/>
          <a:lstStyle/>
          <a:p>
            <a:r>
              <a:rPr lang="en-US" dirty="0"/>
              <a:t>Application: Given simply information of who associates with whom, could one identify clusters of individuals with common interests or special relationships (families, cliques, terrorist cells)?</a:t>
            </a:r>
          </a:p>
          <a:p>
            <a:r>
              <a:rPr lang="en-US" altLang="zh-CN" dirty="0"/>
              <a:t>How many clusters?</a:t>
            </a:r>
          </a:p>
          <a:p>
            <a:r>
              <a:rPr lang="en-US" altLang="zh-CN" dirty="0"/>
              <a:t>What size should they be?</a:t>
            </a:r>
          </a:p>
          <a:p>
            <a:r>
              <a:rPr lang="en-US" altLang="zh-CN" dirty="0"/>
              <a:t>What is the best partitioning?</a:t>
            </a:r>
          </a:p>
          <a:p>
            <a:r>
              <a:rPr lang="en-US" altLang="zh-CN" dirty="0"/>
              <a:t>Should some points be segregated?</a:t>
            </a:r>
          </a:p>
          <a:p>
            <a:endParaRPr lang="en-US" dirty="0"/>
          </a:p>
        </p:txBody>
      </p:sp>
      <p:sp>
        <p:nvSpPr>
          <p:cNvPr id="7" name="Text Box 7">
            <a:extLst>
              <a:ext uri="{FF2B5EF4-FFF2-40B4-BE49-F238E27FC236}">
                <a16:creationId xmlns:a16="http://schemas.microsoft.com/office/drawing/2014/main" id="{8917F56E-91BA-7FA2-08BD-4E16AA1A451D}"/>
              </a:ext>
            </a:extLst>
          </p:cNvPr>
          <p:cNvSpPr txBox="1">
            <a:spLocks noChangeArrowheads="1"/>
          </p:cNvSpPr>
          <p:nvPr/>
        </p:nvSpPr>
        <p:spPr bwMode="auto">
          <a:xfrm>
            <a:off x="8915256" y="5916375"/>
            <a:ext cx="23391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ctr" eaLnBrk="1" hangingPunct="1">
              <a:spcBef>
                <a:spcPct val="0"/>
              </a:spcBef>
              <a:buClrTx/>
              <a:buSzTx/>
              <a:buFontTx/>
              <a:buNone/>
            </a:pPr>
            <a:r>
              <a:rPr lang="en-US" altLang="zh-CN" sz="1800" dirty="0">
                <a:solidFill>
                  <a:schemeClr val="tx2"/>
                </a:solidFill>
                <a:latin typeface="Arial" panose="020B0604020202020204" pitchFamily="34" charset="0"/>
                <a:ea typeface="SimSun" panose="02010600030101010101" pitchFamily="2" charset="-122"/>
              </a:rPr>
              <a:t>An Example Network</a:t>
            </a:r>
            <a:endParaRPr lang="en-US" altLang="en-US" sz="1800" dirty="0">
              <a:solidFill>
                <a:schemeClr val="tx2"/>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ACE6D107-B5FC-F2D9-F3C6-EFDD954F3E60}"/>
              </a:ext>
            </a:extLst>
          </p:cNvPr>
          <p:cNvSpPr>
            <a:spLocks noGrp="1"/>
          </p:cNvSpPr>
          <p:nvPr>
            <p:ph type="sldNum" sz="quarter" idx="12"/>
          </p:nvPr>
        </p:nvSpPr>
        <p:spPr/>
        <p:txBody>
          <a:bodyPr/>
          <a:lstStyle/>
          <a:p>
            <a:fld id="{3576EC27-B82E-E143-A339-DE4537CE5FC3}" type="slidenum">
              <a:rPr lang="en-US" smtClean="0"/>
              <a:t>58</a:t>
            </a:fld>
            <a:endParaRPr lang="en-US"/>
          </a:p>
        </p:txBody>
      </p:sp>
    </p:spTree>
    <p:extLst>
      <p:ext uri="{BB962C8B-B14F-4D97-AF65-F5344CB8AC3E}">
        <p14:creationId xmlns:p14="http://schemas.microsoft.com/office/powerpoint/2010/main" val="2467946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1641EB07-42AD-E151-59AB-FCA3DC506031}"/>
              </a:ext>
            </a:extLst>
          </p:cNvPr>
          <p:cNvSpPr>
            <a:spLocks noGrp="1" noChangeArrowheads="1"/>
          </p:cNvSpPr>
          <p:nvPr>
            <p:ph type="title"/>
          </p:nvPr>
        </p:nvSpPr>
        <p:spPr/>
        <p:txBody>
          <a:bodyPr/>
          <a:lstStyle/>
          <a:p>
            <a:r>
              <a:rPr lang="en-US" altLang="zh-CN"/>
              <a:t>A Social Network Model</a:t>
            </a:r>
          </a:p>
        </p:txBody>
      </p:sp>
      <p:sp>
        <p:nvSpPr>
          <p:cNvPr id="73731" name="Rectangle 3">
            <a:extLst>
              <a:ext uri="{FF2B5EF4-FFF2-40B4-BE49-F238E27FC236}">
                <a16:creationId xmlns:a16="http://schemas.microsoft.com/office/drawing/2014/main" id="{ED43A251-B233-7885-AAEB-3089265458F6}"/>
              </a:ext>
            </a:extLst>
          </p:cNvPr>
          <p:cNvSpPr>
            <a:spLocks noGrp="1" noChangeArrowheads="1"/>
          </p:cNvSpPr>
          <p:nvPr>
            <p:ph idx="1"/>
          </p:nvPr>
        </p:nvSpPr>
        <p:spPr/>
        <p:txBody>
          <a:bodyPr/>
          <a:lstStyle/>
          <a:p>
            <a:r>
              <a:rPr lang="en-US" altLang="zh-CN" dirty="0"/>
              <a:t>Cliques, hubs and outliers</a:t>
            </a:r>
          </a:p>
          <a:p>
            <a:pPr lvl="1"/>
            <a:r>
              <a:rPr lang="en-US" altLang="zh-CN" dirty="0"/>
              <a:t>Individuals in a tight social group, or clique, know many of the same people, regardless of the size of the group</a:t>
            </a:r>
          </a:p>
          <a:p>
            <a:pPr lvl="1"/>
            <a:r>
              <a:rPr lang="en-US" altLang="zh-CN" dirty="0"/>
              <a:t>Individuals who are hubs know many people in different groups but belong to no single group.  Politicians, for example bridge multiple groups</a:t>
            </a:r>
          </a:p>
          <a:p>
            <a:pPr lvl="1"/>
            <a:r>
              <a:rPr lang="en-US" altLang="zh-CN" dirty="0"/>
              <a:t>Individuals who are outliers reside at the margins of society. Hermits, for example, know few people and belong to no group</a:t>
            </a:r>
          </a:p>
          <a:p>
            <a:r>
              <a:rPr lang="en-US" altLang="zh-CN" dirty="0"/>
              <a:t>The Neighborhood of a Vertex</a:t>
            </a:r>
          </a:p>
          <a:p>
            <a:pPr lvl="1"/>
            <a:r>
              <a:rPr lang="en-US" altLang="zh-CN" dirty="0"/>
              <a:t>Define </a:t>
            </a:r>
            <a:r>
              <a:rPr lang="en-US" altLang="zh-CN" dirty="0">
                <a:sym typeface="Symbol" pitchFamily="2" charset="2"/>
              </a:rPr>
              <a:t>() </a:t>
            </a:r>
            <a:r>
              <a:rPr lang="en-US" altLang="zh-CN" dirty="0"/>
              <a:t>as the immediate neighborhood of a vertex (i.e. the set of people that an individual knows)</a:t>
            </a:r>
          </a:p>
          <a:p>
            <a:endParaRPr lang="en-US" altLang="zh-CN" dirty="0"/>
          </a:p>
          <a:p>
            <a:pPr lvl="1"/>
            <a:endParaRPr lang="en-US" altLang="zh-CN" dirty="0"/>
          </a:p>
          <a:p>
            <a:endParaRPr lang="en-US" altLang="zh-CN" dirty="0"/>
          </a:p>
        </p:txBody>
      </p:sp>
      <p:sp>
        <p:nvSpPr>
          <p:cNvPr id="73732" name="Slide Number Placeholder 1">
            <a:extLst>
              <a:ext uri="{FF2B5EF4-FFF2-40B4-BE49-F238E27FC236}">
                <a16:creationId xmlns:a16="http://schemas.microsoft.com/office/drawing/2014/main" id="{32682C5D-99DC-5966-2BFE-98BCFFC18E90}"/>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CE129C67-D6A7-4F41-9DA0-2BCAEC4E39C6}" type="slidenum">
              <a:rPr lang="en-US" altLang="en-US" sz="1200" b="1">
                <a:latin typeface="Arial" panose="020B0604020202020204" pitchFamily="34" charset="0"/>
              </a:rPr>
              <a:pPr algn="r" eaLnBrk="1" hangingPunct="1">
                <a:spcBef>
                  <a:spcPct val="0"/>
                </a:spcBef>
                <a:buClrTx/>
                <a:buSzTx/>
                <a:buFontTx/>
                <a:buNone/>
              </a:pPr>
              <a:t>59</a:t>
            </a:fld>
            <a:endParaRPr lang="en-US" altLang="en-US" sz="1200" b="1">
              <a:latin typeface="Arial" panose="020B0604020202020204" pitchFamily="34" charset="0"/>
            </a:endParaRPr>
          </a:p>
        </p:txBody>
      </p:sp>
      <p:graphicFrame>
        <p:nvGraphicFramePr>
          <p:cNvPr id="73733" name="Object 8">
            <a:extLst>
              <a:ext uri="{FF2B5EF4-FFF2-40B4-BE49-F238E27FC236}">
                <a16:creationId xmlns:a16="http://schemas.microsoft.com/office/drawing/2014/main" id="{D1C1B45B-5D5D-02EE-27AE-3CDDFA972B75}"/>
              </a:ext>
            </a:extLst>
          </p:cNvPr>
          <p:cNvGraphicFramePr>
            <a:graphicFrameLocks noChangeAspect="1"/>
          </p:cNvGraphicFramePr>
          <p:nvPr>
            <p:extLst>
              <p:ext uri="{D42A27DB-BD31-4B8C-83A1-F6EECF244321}">
                <p14:modId xmlns:p14="http://schemas.microsoft.com/office/powerpoint/2010/main" val="24970058"/>
              </p:ext>
            </p:extLst>
          </p:nvPr>
        </p:nvGraphicFramePr>
        <p:xfrm>
          <a:off x="8763000" y="0"/>
          <a:ext cx="3200400" cy="2330450"/>
        </p:xfrm>
        <a:graphic>
          <a:graphicData uri="http://schemas.openxmlformats.org/presentationml/2006/ole">
            <mc:AlternateContent xmlns:mc="http://schemas.openxmlformats.org/markup-compatibility/2006">
              <mc:Choice xmlns:v="urn:schemas-microsoft-com:vml" Requires="v">
                <p:oleObj spid="_x0000_s1028" name="Visio" r:id="rId4" imgW="3581400" imgH="2616200" progId="">
                  <p:embed/>
                </p:oleObj>
              </mc:Choice>
              <mc:Fallback>
                <p:oleObj name="Visio" r:id="rId4" imgW="3581400" imgH="2616200" progId="">
                  <p:embed/>
                  <p:pic>
                    <p:nvPicPr>
                      <p:cNvPr id="73733" name="Object 8">
                        <a:extLst>
                          <a:ext uri="{FF2B5EF4-FFF2-40B4-BE49-F238E27FC236}">
                            <a16:creationId xmlns:a16="http://schemas.microsoft.com/office/drawing/2014/main" id="{D1C1B45B-5D5D-02EE-27AE-3CDDFA972B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0" y="0"/>
                        <a:ext cx="3200400"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4" name="Rectangle 3">
            <a:extLst>
              <a:ext uri="{FF2B5EF4-FFF2-40B4-BE49-F238E27FC236}">
                <a16:creationId xmlns:a16="http://schemas.microsoft.com/office/drawing/2014/main" id="{3D35AEDF-BBFD-37D1-57BA-B9744C6095A2}"/>
              </a:ext>
            </a:extLst>
          </p:cNvPr>
          <p:cNvSpPr>
            <a:spLocks noChangeArrowheads="1"/>
          </p:cNvSpPr>
          <p:nvPr/>
        </p:nvSpPr>
        <p:spPr bwMode="auto">
          <a:xfrm>
            <a:off x="1828800" y="4648200"/>
            <a:ext cx="5257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nSpc>
                <a:spcPct val="110000"/>
              </a:lnSpc>
            </a:pPr>
            <a:endParaRPr lang="en-US" altLang="zh-CN" sz="1600" dirty="0">
              <a:latin typeface="Arial" panose="020B0604020202020204" pitchFamily="34" charset="0"/>
              <a:ea typeface="SimSun" panose="02010600030101010101" pitchFamily="2" charset="-122"/>
            </a:endParaRPr>
          </a:p>
        </p:txBody>
      </p:sp>
      <p:sp>
        <p:nvSpPr>
          <p:cNvPr id="2" name="Slide Number Placeholder 1">
            <a:extLst>
              <a:ext uri="{FF2B5EF4-FFF2-40B4-BE49-F238E27FC236}">
                <a16:creationId xmlns:a16="http://schemas.microsoft.com/office/drawing/2014/main" id="{F45B1476-2D39-E1EC-8B3E-AB31C106B178}"/>
              </a:ext>
            </a:extLst>
          </p:cNvPr>
          <p:cNvSpPr>
            <a:spLocks noGrp="1"/>
          </p:cNvSpPr>
          <p:nvPr>
            <p:ph type="sldNum" sz="quarter" idx="12"/>
          </p:nvPr>
        </p:nvSpPr>
        <p:spPr/>
        <p:txBody>
          <a:bodyPr/>
          <a:lstStyle/>
          <a:p>
            <a:fld id="{3576EC27-B82E-E143-A339-DE4537CE5FC3}"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AFBDF6E-8FC9-0A86-1C88-CCE3D8232B15}"/>
              </a:ext>
            </a:extLst>
          </p:cNvPr>
          <p:cNvSpPr>
            <a:spLocks noGrp="1" noChangeArrowheads="1"/>
          </p:cNvSpPr>
          <p:nvPr>
            <p:ph type="title"/>
          </p:nvPr>
        </p:nvSpPr>
        <p:spPr/>
        <p:txBody>
          <a:bodyPr/>
          <a:lstStyle/>
          <a:p>
            <a:r>
              <a:rPr lang="en-US" altLang="en-US"/>
              <a:t>Probabilistic Model-Based Clustering</a:t>
            </a:r>
          </a:p>
        </p:txBody>
      </p:sp>
      <p:sp>
        <p:nvSpPr>
          <p:cNvPr id="35843" name="Rectangle 3">
            <a:extLst>
              <a:ext uri="{FF2B5EF4-FFF2-40B4-BE49-F238E27FC236}">
                <a16:creationId xmlns:a16="http://schemas.microsoft.com/office/drawing/2014/main" id="{217E3369-3652-84D6-348B-15AF6C016CB1}"/>
              </a:ext>
            </a:extLst>
          </p:cNvPr>
          <p:cNvSpPr>
            <a:spLocks noGrp="1" noChangeArrowheads="1"/>
          </p:cNvSpPr>
          <p:nvPr>
            <p:ph type="body" idx="1"/>
          </p:nvPr>
        </p:nvSpPr>
        <p:spPr/>
        <p:txBody>
          <a:bodyPr/>
          <a:lstStyle/>
          <a:p>
            <a:r>
              <a:rPr lang="en-US" altLang="en-US" dirty="0"/>
              <a:t>Cluster analysis is to find hidden categories</a:t>
            </a:r>
          </a:p>
          <a:p>
            <a:r>
              <a:rPr lang="en-US" altLang="en-US" dirty="0"/>
              <a:t>A hidden category (i.e., probabilistic cluster) is a distribution over the data space, which can be mathematically represented using a probability density function (or distribution function)</a:t>
            </a:r>
          </a:p>
          <a:p>
            <a:r>
              <a:rPr lang="en-US" altLang="en-US" dirty="0"/>
              <a:t>Example: two categories for digital cameras sold</a:t>
            </a:r>
          </a:p>
          <a:p>
            <a:pPr lvl="1"/>
            <a:r>
              <a:rPr lang="en-US" altLang="en-US" dirty="0"/>
              <a:t>Consumer line vs. professional line</a:t>
            </a:r>
          </a:p>
          <a:p>
            <a:pPr lvl="1"/>
            <a:r>
              <a:rPr lang="en-US" altLang="en-US" dirty="0"/>
              <a:t>Density functions f</a:t>
            </a:r>
            <a:r>
              <a:rPr lang="en-US" altLang="en-US" baseline="-25000" dirty="0"/>
              <a:t>1</a:t>
            </a:r>
            <a:r>
              <a:rPr lang="en-US" altLang="en-US" dirty="0"/>
              <a:t>, f</a:t>
            </a:r>
            <a:r>
              <a:rPr lang="en-US" altLang="en-US" baseline="-25000" dirty="0"/>
              <a:t>2</a:t>
            </a:r>
            <a:r>
              <a:rPr lang="en-US" altLang="en-US" dirty="0"/>
              <a:t> for C</a:t>
            </a:r>
            <a:r>
              <a:rPr lang="en-US" altLang="en-US" baseline="-25000" dirty="0"/>
              <a:t>1</a:t>
            </a:r>
            <a:r>
              <a:rPr lang="en-US" altLang="en-US" dirty="0"/>
              <a:t>, C</a:t>
            </a:r>
            <a:r>
              <a:rPr lang="en-US" altLang="en-US" baseline="-25000" dirty="0"/>
              <a:t>2</a:t>
            </a:r>
          </a:p>
          <a:p>
            <a:pPr lvl="1"/>
            <a:r>
              <a:rPr lang="en-US" altLang="en-US" dirty="0"/>
              <a:t>Obtained by probabilistic clustering</a:t>
            </a:r>
          </a:p>
          <a:p>
            <a:endParaRPr lang="en-US" altLang="en-US" dirty="0"/>
          </a:p>
        </p:txBody>
      </p:sp>
      <p:sp>
        <p:nvSpPr>
          <p:cNvPr id="35847" name="Slide Number Placeholder 3">
            <a:extLst>
              <a:ext uri="{FF2B5EF4-FFF2-40B4-BE49-F238E27FC236}">
                <a16:creationId xmlns:a16="http://schemas.microsoft.com/office/drawing/2014/main" id="{CA21EA8D-DD7B-8147-C00A-140E5E0DDA38}"/>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728D34B8-9624-8F4C-96BF-3023A281CAE5}" type="slidenum">
              <a:rPr lang="en-US" altLang="en-US" sz="1200">
                <a:latin typeface="Tahoma" panose="020B0604030504040204" pitchFamily="34" charset="0"/>
              </a:rPr>
              <a:pPr algn="r" eaLnBrk="1" hangingPunct="1">
                <a:spcBef>
                  <a:spcPct val="0"/>
                </a:spcBef>
                <a:buClrTx/>
                <a:buSzTx/>
                <a:buFontTx/>
                <a:buNone/>
              </a:pPr>
              <a:t>6</a:t>
            </a:fld>
            <a:endParaRPr lang="en-US" altLang="en-US" sz="1200">
              <a:latin typeface="Tahoma" panose="020B0604030504040204" pitchFamily="34" charset="0"/>
            </a:endParaRPr>
          </a:p>
        </p:txBody>
      </p:sp>
      <p:pic>
        <p:nvPicPr>
          <p:cNvPr id="8" name="Picture 5">
            <a:extLst>
              <a:ext uri="{FF2B5EF4-FFF2-40B4-BE49-F238E27FC236}">
                <a16:creationId xmlns:a16="http://schemas.microsoft.com/office/drawing/2014/main" id="{BA9A811D-E9F3-80BD-94B6-7AB1B5DFB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343" y="4264026"/>
            <a:ext cx="4831094" cy="204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8FBFFA5-FB5E-14A7-4D12-89229F8F5528}"/>
              </a:ext>
            </a:extLst>
          </p:cNvPr>
          <p:cNvSpPr>
            <a:spLocks noGrp="1"/>
          </p:cNvSpPr>
          <p:nvPr>
            <p:ph type="sldNum" sz="quarter" idx="12"/>
          </p:nvPr>
        </p:nvSpPr>
        <p:spPr/>
        <p:txBody>
          <a:bodyPr/>
          <a:lstStyle/>
          <a:p>
            <a:fld id="{3576EC27-B82E-E143-A339-DE4537CE5FC3}" type="slidenum">
              <a:rPr lang="en-US" smtClean="0"/>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7" descr="test7">
            <a:extLst>
              <a:ext uri="{FF2B5EF4-FFF2-40B4-BE49-F238E27FC236}">
                <a16:creationId xmlns:a16="http://schemas.microsoft.com/office/drawing/2014/main" id="{6B29D4B1-C7CB-4412-9991-8DC3E676C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563142"/>
            <a:ext cx="3221328" cy="29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13">
            <a:extLst>
              <a:ext uri="{FF2B5EF4-FFF2-40B4-BE49-F238E27FC236}">
                <a16:creationId xmlns:a16="http://schemas.microsoft.com/office/drawing/2014/main" id="{698AB002-4635-869C-584A-DE1E95CB9A3C}"/>
              </a:ext>
            </a:extLst>
          </p:cNvPr>
          <p:cNvSpPr>
            <a:spLocks noGrp="1" noChangeArrowheads="1"/>
          </p:cNvSpPr>
          <p:nvPr>
            <p:ph type="title"/>
          </p:nvPr>
        </p:nvSpPr>
        <p:spPr/>
        <p:txBody>
          <a:bodyPr/>
          <a:lstStyle/>
          <a:p>
            <a:r>
              <a:rPr lang="en-US" altLang="zh-CN"/>
              <a:t>Structure Similarity</a:t>
            </a:r>
          </a:p>
        </p:txBody>
      </p:sp>
      <mc:AlternateContent xmlns:mc="http://schemas.openxmlformats.org/markup-compatibility/2006" xmlns:a14="http://schemas.microsoft.com/office/drawing/2010/main">
        <mc:Choice Requires="a14">
          <p:sp>
            <p:nvSpPr>
              <p:cNvPr id="74756" name="Rectangle 14">
                <a:extLst>
                  <a:ext uri="{FF2B5EF4-FFF2-40B4-BE49-F238E27FC236}">
                    <a16:creationId xmlns:a16="http://schemas.microsoft.com/office/drawing/2014/main" id="{BF33221E-8CD7-E3C1-F0BA-32BFDC6634E2}"/>
                  </a:ext>
                </a:extLst>
              </p:cNvPr>
              <p:cNvSpPr>
                <a:spLocks noGrp="1" noChangeArrowheads="1"/>
              </p:cNvSpPr>
              <p:nvPr>
                <p:ph idx="1"/>
              </p:nvPr>
            </p:nvSpPr>
            <p:spPr/>
            <p:txBody>
              <a:bodyPr/>
              <a:lstStyle/>
              <a:p>
                <a:r>
                  <a:rPr lang="en-US" altLang="zh-CN" dirty="0"/>
                  <a:t>The desired features tend to be captured by a measure we call Structural Similarity </a:t>
                </a:r>
                <a14:m>
                  <m:oMath xmlns:m="http://schemas.openxmlformats.org/officeDocument/2006/math">
                    <m:r>
                      <a:rPr lang="en-CA" altLang="zh-CN" b="0" i="1" smtClean="0">
                        <a:latin typeface="Cambria Math" panose="02040503050406030204" pitchFamily="18" charset="0"/>
                      </a:rPr>
                      <m:t>𝜎</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𝑣</m:t>
                        </m:r>
                        <m:r>
                          <a:rPr lang="en-CA" altLang="zh-CN" b="0" i="1" smtClean="0">
                            <a:latin typeface="Cambria Math" panose="02040503050406030204" pitchFamily="18" charset="0"/>
                          </a:rPr>
                          <m:t>,</m:t>
                        </m:r>
                        <m:r>
                          <a:rPr lang="en-CA" altLang="zh-CN" b="0" i="1" smtClean="0">
                            <a:latin typeface="Cambria Math" panose="02040503050406030204" pitchFamily="18" charset="0"/>
                          </a:rPr>
                          <m:t>𝑤</m:t>
                        </m:r>
                      </m:e>
                    </m:d>
                    <m:r>
                      <a:rPr lang="en-CA" altLang="zh-CN" b="0" i="1" smtClean="0">
                        <a:latin typeface="Cambria Math" panose="02040503050406030204" pitchFamily="18" charset="0"/>
                      </a:rPr>
                      <m:t>=</m:t>
                    </m:r>
                    <m:f>
                      <m:fPr>
                        <m:ctrlPr>
                          <a:rPr lang="en-CA" altLang="zh-CN" b="0" i="1" smtClean="0">
                            <a:latin typeface="Cambria Math" panose="02040503050406030204" pitchFamily="18" charset="0"/>
                          </a:rPr>
                        </m:ctrlPr>
                      </m:fPr>
                      <m:num>
                        <m:d>
                          <m:dPr>
                            <m:begChr m:val="|"/>
                            <m:endChr m:val="|"/>
                            <m:ctrlPr>
                              <a:rPr lang="en-CA" altLang="zh-CN" b="0" i="1" smtClean="0">
                                <a:latin typeface="Cambria Math" panose="02040503050406030204" pitchFamily="18" charset="0"/>
                              </a:rPr>
                            </m:ctrlPr>
                          </m:dPr>
                          <m:e>
                            <m:r>
                              <m:rPr>
                                <m:sty m:val="p"/>
                              </m:rPr>
                              <a:rPr lang="en-CA" altLang="zh-CN" b="0" i="0" smtClean="0">
                                <a:latin typeface="Cambria Math" panose="02040503050406030204" pitchFamily="18" charset="0"/>
                              </a:rPr>
                              <m:t>Γ</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𝑣</m:t>
                                </m:r>
                              </m:e>
                            </m:d>
                            <m:r>
                              <a:rPr lang="en-CA" altLang="zh-CN" b="0" i="1" smtClean="0">
                                <a:latin typeface="Cambria Math" panose="02040503050406030204" pitchFamily="18" charset="0"/>
                              </a:rPr>
                              <m:t>∩</m:t>
                            </m:r>
                            <m:r>
                              <m:rPr>
                                <m:sty m:val="p"/>
                              </m:rPr>
                              <a:rPr lang="en-CA" altLang="zh-CN" b="0" i="0" smtClean="0">
                                <a:latin typeface="Cambria Math" panose="02040503050406030204" pitchFamily="18" charset="0"/>
                              </a:rPr>
                              <m:t>Γ</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𝑤</m:t>
                                </m:r>
                              </m:e>
                            </m:d>
                          </m:e>
                        </m:d>
                      </m:num>
                      <m:den>
                        <m:rad>
                          <m:radPr>
                            <m:degHide m:val="on"/>
                            <m:ctrlPr>
                              <a:rPr lang="en-CA" altLang="zh-CN" b="0" i="1" smtClean="0">
                                <a:latin typeface="Cambria Math" panose="02040503050406030204" pitchFamily="18" charset="0"/>
                              </a:rPr>
                            </m:ctrlPr>
                          </m:radPr>
                          <m:deg/>
                          <m:e>
                            <m:d>
                              <m:dPr>
                                <m:begChr m:val="|"/>
                                <m:endChr m:val="|"/>
                                <m:ctrlPr>
                                  <a:rPr lang="en-CA" altLang="zh-CN" b="0" i="1" smtClean="0">
                                    <a:latin typeface="Cambria Math" panose="02040503050406030204" pitchFamily="18" charset="0"/>
                                  </a:rPr>
                                </m:ctrlPr>
                              </m:dPr>
                              <m:e>
                                <m:r>
                                  <m:rPr>
                                    <m:sty m:val="p"/>
                                  </m:rPr>
                                  <a:rPr lang="en-CA" altLang="zh-CN" b="0" i="0" smtClean="0">
                                    <a:latin typeface="Cambria Math" panose="02040503050406030204" pitchFamily="18" charset="0"/>
                                  </a:rPr>
                                  <m:t>Γ</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𝑣</m:t>
                                    </m:r>
                                  </m:e>
                                </m:d>
                              </m:e>
                            </m:d>
                            <m:r>
                              <a:rPr lang="en-CA" altLang="zh-CN" b="0" i="1" smtClean="0">
                                <a:latin typeface="Cambria Math" panose="02040503050406030204" pitchFamily="18" charset="0"/>
                              </a:rPr>
                              <m:t>|</m:t>
                            </m:r>
                            <m:r>
                              <m:rPr>
                                <m:sty m:val="p"/>
                              </m:rPr>
                              <a:rPr lang="en-CA" altLang="zh-CN" b="0" i="0" smtClean="0">
                                <a:latin typeface="Cambria Math" panose="02040503050406030204" pitchFamily="18" charset="0"/>
                              </a:rPr>
                              <m:t>Γ</m:t>
                            </m:r>
                            <m:d>
                              <m:dPr>
                                <m:ctrlPr>
                                  <a:rPr lang="en-CA" altLang="zh-CN" b="0" i="1" smtClean="0">
                                    <a:latin typeface="Cambria Math" panose="02040503050406030204" pitchFamily="18" charset="0"/>
                                  </a:rPr>
                                </m:ctrlPr>
                              </m:dPr>
                              <m:e>
                                <m:r>
                                  <a:rPr lang="en-CA" altLang="zh-CN" b="0" i="1" smtClean="0">
                                    <a:latin typeface="Cambria Math" panose="02040503050406030204" pitchFamily="18" charset="0"/>
                                  </a:rPr>
                                  <m:t>𝑤</m:t>
                                </m:r>
                              </m:e>
                            </m:d>
                            <m:r>
                              <a:rPr lang="en-CA" altLang="zh-CN" b="0" i="1" smtClean="0">
                                <a:latin typeface="Cambria Math" panose="02040503050406030204" pitchFamily="18" charset="0"/>
                              </a:rPr>
                              <m:t>|</m:t>
                            </m:r>
                          </m:e>
                        </m:rad>
                      </m:den>
                    </m:f>
                  </m:oMath>
                </a14:m>
                <a:endParaRPr lang="en-US" altLang="zh-CN" dirty="0"/>
              </a:p>
              <a:p>
                <a:r>
                  <a:rPr lang="en-US" altLang="zh-CN" dirty="0"/>
                  <a:t>Structural similarity is large for members of a clique and small for hubs and outliers</a:t>
                </a:r>
              </a:p>
              <a:p>
                <a:endParaRPr lang="en-US" altLang="zh-CN" dirty="0"/>
              </a:p>
            </p:txBody>
          </p:sp>
        </mc:Choice>
        <mc:Fallback xmlns="">
          <p:sp>
            <p:nvSpPr>
              <p:cNvPr id="74756" name="Rectangle 14">
                <a:extLst>
                  <a:ext uri="{FF2B5EF4-FFF2-40B4-BE49-F238E27FC236}">
                    <a16:creationId xmlns:a16="http://schemas.microsoft.com/office/drawing/2014/main" id="{BF33221E-8CD7-E3C1-F0BA-32BFDC6634E2}"/>
                  </a:ext>
                </a:extLst>
              </p:cNvPr>
              <p:cNvSpPr>
                <a:spLocks noGrp="1" noRot="1" noChangeAspect="1" noMove="1" noResize="1" noEditPoints="1" noAdjustHandles="1" noChangeArrowheads="1" noChangeShapeType="1" noTextEdit="1"/>
              </p:cNvSpPr>
              <p:nvPr>
                <p:ph idx="1"/>
              </p:nvPr>
            </p:nvSpPr>
            <p:spPr>
              <a:blipFill>
                <a:blip r:embed="rId5"/>
                <a:stretch>
                  <a:fillRect l="-1086" t="-2326"/>
                </a:stretch>
              </a:blipFill>
            </p:spPr>
            <p:txBody>
              <a:bodyPr/>
              <a:lstStyle/>
              <a:p>
                <a:r>
                  <a:rPr lang="en-US">
                    <a:noFill/>
                  </a:rPr>
                  <a:t> </a:t>
                </a:r>
              </a:p>
            </p:txBody>
          </p:sp>
        </mc:Fallback>
      </mc:AlternateContent>
      <p:sp>
        <p:nvSpPr>
          <p:cNvPr id="74757" name="Rectangle 3">
            <a:extLst>
              <a:ext uri="{FF2B5EF4-FFF2-40B4-BE49-F238E27FC236}">
                <a16:creationId xmlns:a16="http://schemas.microsoft.com/office/drawing/2014/main" id="{22A5DBC4-5305-9042-BB96-B634412204ED}"/>
              </a:ext>
            </a:extLst>
          </p:cNvPr>
          <p:cNvSpPr>
            <a:spLocks noChangeArrowheads="1"/>
          </p:cNvSpPr>
          <p:nvPr/>
        </p:nvSpPr>
        <p:spPr bwMode="auto">
          <a:xfrm>
            <a:off x="6003635"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ctr">
              <a:spcBef>
                <a:spcPct val="0"/>
              </a:spcBef>
              <a:buClrTx/>
              <a:buSzTx/>
              <a:buFontTx/>
              <a:buNone/>
            </a:pPr>
            <a:endParaRPr lang="en-US" altLang="en-US" sz="1800">
              <a:latin typeface="Arial" panose="020B0604020202020204" pitchFamily="34" charset="0"/>
            </a:endParaRPr>
          </a:p>
        </p:txBody>
      </p:sp>
      <p:sp>
        <p:nvSpPr>
          <p:cNvPr id="74759" name="Rectangle 5">
            <a:extLst>
              <a:ext uri="{FF2B5EF4-FFF2-40B4-BE49-F238E27FC236}">
                <a16:creationId xmlns:a16="http://schemas.microsoft.com/office/drawing/2014/main" id="{341BC07B-E73F-2B05-C23D-5F7ECBD3F0B5}"/>
              </a:ext>
            </a:extLst>
          </p:cNvPr>
          <p:cNvSpPr>
            <a:spLocks noChangeArrowheads="1"/>
          </p:cNvSpPr>
          <p:nvPr/>
        </p:nvSpPr>
        <p:spPr bwMode="auto">
          <a:xfrm>
            <a:off x="1524000" y="317023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ctr">
              <a:spcBef>
                <a:spcPct val="0"/>
              </a:spcBef>
              <a:buClrTx/>
              <a:buSzTx/>
              <a:buFontTx/>
              <a:buNone/>
            </a:pPr>
            <a:endParaRPr lang="en-US" altLang="en-US" sz="1800">
              <a:latin typeface="Arial" panose="020B0604020202020204" pitchFamily="34" charset="0"/>
            </a:endParaRPr>
          </a:p>
        </p:txBody>
      </p:sp>
      <p:sp>
        <p:nvSpPr>
          <p:cNvPr id="74760" name="Slide Number Placeholder 1">
            <a:extLst>
              <a:ext uri="{FF2B5EF4-FFF2-40B4-BE49-F238E27FC236}">
                <a16:creationId xmlns:a16="http://schemas.microsoft.com/office/drawing/2014/main" id="{F3B05CBC-EBE5-8FE0-120F-61BA73ABA336}"/>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1076884A-8CFB-5045-9F51-78BC8F654418}" type="slidenum">
              <a:rPr lang="en-US" altLang="en-US" sz="1200" b="1">
                <a:latin typeface="Arial" panose="020B0604020202020204" pitchFamily="34" charset="0"/>
              </a:rPr>
              <a:pPr algn="r" eaLnBrk="1" hangingPunct="1">
                <a:spcBef>
                  <a:spcPct val="0"/>
                </a:spcBef>
                <a:buClrTx/>
                <a:buSzTx/>
                <a:buFontTx/>
                <a:buNone/>
              </a:pPr>
              <a:t>60</a:t>
            </a:fld>
            <a:endParaRPr lang="en-US" altLang="en-US" sz="1200" b="1">
              <a:latin typeface="Arial" panose="020B0604020202020204" pitchFamily="34" charset="0"/>
            </a:endParaRPr>
          </a:p>
        </p:txBody>
      </p:sp>
      <p:graphicFrame>
        <p:nvGraphicFramePr>
          <p:cNvPr id="74761" name="Object 8">
            <a:extLst>
              <a:ext uri="{FF2B5EF4-FFF2-40B4-BE49-F238E27FC236}">
                <a16:creationId xmlns:a16="http://schemas.microsoft.com/office/drawing/2014/main" id="{5F9539D3-E86C-F6CC-A172-0C87F9ADC2BF}"/>
              </a:ext>
            </a:extLst>
          </p:cNvPr>
          <p:cNvGraphicFramePr>
            <a:graphicFrameLocks noChangeAspect="1"/>
          </p:cNvGraphicFramePr>
          <p:nvPr>
            <p:extLst>
              <p:ext uri="{D42A27DB-BD31-4B8C-83A1-F6EECF244321}">
                <p14:modId xmlns:p14="http://schemas.microsoft.com/office/powerpoint/2010/main" val="452411268"/>
              </p:ext>
            </p:extLst>
          </p:nvPr>
        </p:nvGraphicFramePr>
        <p:xfrm>
          <a:off x="2874672" y="4314825"/>
          <a:ext cx="2743200" cy="1997075"/>
        </p:xfrm>
        <a:graphic>
          <a:graphicData uri="http://schemas.openxmlformats.org/presentationml/2006/ole">
            <mc:AlternateContent xmlns:mc="http://schemas.openxmlformats.org/markup-compatibility/2006">
              <mc:Choice xmlns:v="urn:schemas-microsoft-com:vml" Requires="v">
                <p:oleObj spid="_x0000_s2052" name="Visio" r:id="rId6" imgW="3581400" imgH="2616200" progId="">
                  <p:embed/>
                </p:oleObj>
              </mc:Choice>
              <mc:Fallback>
                <p:oleObj name="Visio" r:id="rId6" imgW="3581400" imgH="2616200" progId="">
                  <p:embed/>
                  <p:pic>
                    <p:nvPicPr>
                      <p:cNvPr id="74761" name="Object 8">
                        <a:extLst>
                          <a:ext uri="{FF2B5EF4-FFF2-40B4-BE49-F238E27FC236}">
                            <a16:creationId xmlns:a16="http://schemas.microsoft.com/office/drawing/2014/main" id="{5F9539D3-E86C-F6CC-A172-0C87F9ADC2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4672" y="4314825"/>
                        <a:ext cx="274320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a:extLst>
              <a:ext uri="{FF2B5EF4-FFF2-40B4-BE49-F238E27FC236}">
                <a16:creationId xmlns:a16="http://schemas.microsoft.com/office/drawing/2014/main" id="{923F86AE-184E-CD89-E3EB-98BD0970724D}"/>
              </a:ext>
            </a:extLst>
          </p:cNvPr>
          <p:cNvSpPr>
            <a:spLocks noGrp="1"/>
          </p:cNvSpPr>
          <p:nvPr>
            <p:ph type="sldNum" sz="quarter" idx="12"/>
          </p:nvPr>
        </p:nvSpPr>
        <p:spPr/>
        <p:txBody>
          <a:bodyPr/>
          <a:lstStyle/>
          <a:p>
            <a:fld id="{3576EC27-B82E-E143-A339-DE4537CE5FC3}" type="slidenum">
              <a:rPr lang="en-US" smtClean="0"/>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ED5C-3288-1876-1100-5087AA15E34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624EA05-FD8B-C38C-E232-EEE06BCE1F41}"/>
              </a:ext>
            </a:extLst>
          </p:cNvPr>
          <p:cNvSpPr>
            <a:spLocks noGrp="1"/>
          </p:cNvSpPr>
          <p:nvPr>
            <p:ph idx="1"/>
          </p:nvPr>
        </p:nvSpPr>
        <p:spPr/>
        <p:txBody>
          <a:bodyPr/>
          <a:lstStyle/>
          <a:p>
            <a:r>
              <a:rPr lang="en-US" dirty="0">
                <a:solidFill>
                  <a:schemeClr val="bg1">
                    <a:lumMod val="65000"/>
                  </a:schemeClr>
                </a:solidFill>
              </a:rPr>
              <a:t>Probabilistic model-based clustering</a:t>
            </a:r>
          </a:p>
          <a:p>
            <a:r>
              <a:rPr lang="en-US" dirty="0"/>
              <a:t>Clustering high-dimensional data</a:t>
            </a:r>
          </a:p>
          <a:p>
            <a:r>
              <a:rPr lang="en-US" dirty="0" err="1">
                <a:solidFill>
                  <a:schemeClr val="bg1">
                    <a:lumMod val="65000"/>
                  </a:schemeClr>
                </a:solidFill>
              </a:rPr>
              <a:t>Biclustering</a:t>
            </a:r>
            <a:endParaRPr lang="en-US" dirty="0">
              <a:solidFill>
                <a:schemeClr val="bg1">
                  <a:lumMod val="65000"/>
                </a:schemeClr>
              </a:solidFill>
            </a:endParaRPr>
          </a:p>
          <a:p>
            <a:r>
              <a:rPr lang="en-US" dirty="0"/>
              <a:t>Dimensionality reduction for clustering</a:t>
            </a:r>
          </a:p>
          <a:p>
            <a:r>
              <a:rPr lang="en-US" dirty="0">
                <a:solidFill>
                  <a:schemeClr val="bg1">
                    <a:lumMod val="65000"/>
                  </a:schemeClr>
                </a:solidFill>
              </a:rPr>
              <a:t>Clustering graph and network data</a:t>
            </a:r>
          </a:p>
          <a:p>
            <a:r>
              <a:rPr lang="en-US" dirty="0" err="1">
                <a:solidFill>
                  <a:schemeClr val="bg1">
                    <a:lumMod val="65000"/>
                  </a:schemeClr>
                </a:solidFill>
              </a:rPr>
              <a:t>Semisupervised</a:t>
            </a:r>
            <a:r>
              <a:rPr lang="en-US" dirty="0">
                <a:solidFill>
                  <a:schemeClr val="bg1">
                    <a:lumMod val="65000"/>
                  </a:schemeClr>
                </a:solidFill>
              </a:rPr>
              <a:t> clustering</a:t>
            </a:r>
          </a:p>
          <a:p>
            <a:pPr lvl="1"/>
            <a:r>
              <a:rPr lang="en-US" dirty="0" err="1">
                <a:solidFill>
                  <a:schemeClr val="bg1">
                    <a:lumMod val="65000"/>
                  </a:schemeClr>
                </a:solidFill>
              </a:rPr>
              <a:t>Semisupervised</a:t>
            </a:r>
            <a:r>
              <a:rPr lang="en-US" dirty="0">
                <a:solidFill>
                  <a:schemeClr val="bg1">
                    <a:lumMod val="65000"/>
                  </a:schemeClr>
                </a:solidFill>
              </a:rPr>
              <a:t> clustering on partially labeled data</a:t>
            </a:r>
          </a:p>
          <a:p>
            <a:pPr lvl="1"/>
            <a:r>
              <a:rPr lang="en-US" dirty="0" err="1">
                <a:solidFill>
                  <a:schemeClr val="bg1">
                    <a:lumMod val="65000"/>
                  </a:schemeClr>
                </a:solidFill>
              </a:rPr>
              <a:t>Semisupervised</a:t>
            </a:r>
            <a:r>
              <a:rPr lang="en-US" dirty="0">
                <a:solidFill>
                  <a:schemeClr val="bg1">
                    <a:lumMod val="65000"/>
                  </a:schemeClr>
                </a:solidFill>
              </a:rPr>
              <a:t> clustering on pairwise constraints</a:t>
            </a:r>
          </a:p>
          <a:p>
            <a:pPr lvl="1"/>
            <a:r>
              <a:rPr lang="en-US" dirty="0">
                <a:solidFill>
                  <a:schemeClr val="bg1">
                    <a:lumMod val="65000"/>
                  </a:schemeClr>
                </a:solidFill>
              </a:rPr>
              <a:t>Other types of background knowledge for </a:t>
            </a:r>
            <a:r>
              <a:rPr lang="en-US" dirty="0" err="1">
                <a:solidFill>
                  <a:schemeClr val="bg1">
                    <a:lumMod val="65000"/>
                  </a:schemeClr>
                </a:solidFill>
              </a:rPr>
              <a:t>semisupervised</a:t>
            </a:r>
            <a:r>
              <a:rPr lang="en-US" dirty="0">
                <a:solidFill>
                  <a:schemeClr val="bg1">
                    <a:lumMod val="65000"/>
                  </a:schemeClr>
                </a:solidFill>
              </a:rPr>
              <a:t> clustering</a:t>
            </a:r>
          </a:p>
        </p:txBody>
      </p:sp>
      <p:sp>
        <p:nvSpPr>
          <p:cNvPr id="4" name="Slide Number Placeholder 3">
            <a:extLst>
              <a:ext uri="{FF2B5EF4-FFF2-40B4-BE49-F238E27FC236}">
                <a16:creationId xmlns:a16="http://schemas.microsoft.com/office/drawing/2014/main" id="{2CABDB51-0E9B-325A-EC9E-DC036E3CB7F2}"/>
              </a:ext>
            </a:extLst>
          </p:cNvPr>
          <p:cNvSpPr>
            <a:spLocks noGrp="1"/>
          </p:cNvSpPr>
          <p:nvPr>
            <p:ph type="sldNum" sz="quarter" idx="12"/>
          </p:nvPr>
        </p:nvSpPr>
        <p:spPr/>
        <p:txBody>
          <a:bodyPr/>
          <a:lstStyle/>
          <a:p>
            <a:fld id="{3576EC27-B82E-E143-A339-DE4537CE5FC3}" type="slidenum">
              <a:rPr lang="en-US" smtClean="0"/>
              <a:t>61</a:t>
            </a:fld>
            <a:endParaRPr lang="en-US"/>
          </a:p>
        </p:txBody>
      </p:sp>
    </p:spTree>
    <p:extLst>
      <p:ext uri="{BB962C8B-B14F-4D97-AF65-F5344CB8AC3E}">
        <p14:creationId xmlns:p14="http://schemas.microsoft.com/office/powerpoint/2010/main" val="3115855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42F5-912C-D018-8622-9D40DEC207C2}"/>
              </a:ext>
            </a:extLst>
          </p:cNvPr>
          <p:cNvSpPr>
            <a:spLocks noGrp="1"/>
          </p:cNvSpPr>
          <p:nvPr>
            <p:ph type="title"/>
          </p:nvPr>
        </p:nvSpPr>
        <p:spPr/>
        <p:txBody>
          <a:bodyPr/>
          <a:lstStyle/>
          <a:p>
            <a:r>
              <a:rPr lang="en-US" dirty="0"/>
              <a:t>Clustering with Partially Labeled Data</a:t>
            </a:r>
          </a:p>
        </p:txBody>
      </p:sp>
      <p:sp>
        <p:nvSpPr>
          <p:cNvPr id="3" name="Content Placeholder 2">
            <a:extLst>
              <a:ext uri="{FF2B5EF4-FFF2-40B4-BE49-F238E27FC236}">
                <a16:creationId xmlns:a16="http://schemas.microsoft.com/office/drawing/2014/main" id="{8163E33D-1671-7B68-40A4-6083A81777F1}"/>
              </a:ext>
            </a:extLst>
          </p:cNvPr>
          <p:cNvSpPr>
            <a:spLocks noGrp="1"/>
          </p:cNvSpPr>
          <p:nvPr>
            <p:ph idx="1"/>
          </p:nvPr>
        </p:nvSpPr>
        <p:spPr/>
        <p:txBody>
          <a:bodyPr/>
          <a:lstStyle/>
          <a:p>
            <a:r>
              <a:rPr lang="en-US" dirty="0"/>
              <a:t>Example: building a malware detector</a:t>
            </a:r>
          </a:p>
          <a:p>
            <a:r>
              <a:rPr lang="en-US" dirty="0"/>
              <a:t>Data</a:t>
            </a:r>
          </a:p>
          <a:p>
            <a:pPr lvl="1"/>
            <a:r>
              <a:rPr lang="en-US" dirty="0"/>
              <a:t>A large number of images of host systems</a:t>
            </a:r>
          </a:p>
          <a:p>
            <a:pPr lvl="1"/>
            <a:r>
              <a:rPr lang="en-US" dirty="0"/>
              <a:t>A small number of labeled images into two categories: malware and benign</a:t>
            </a:r>
          </a:p>
          <a:p>
            <a:r>
              <a:rPr lang="en-US" dirty="0"/>
              <a:t>Using only the labeled data to build a classifier may not be reliable and does not take the full advantage of all data</a:t>
            </a:r>
          </a:p>
          <a:p>
            <a:r>
              <a:rPr lang="en-US" dirty="0" err="1"/>
              <a:t>Semisupervised</a:t>
            </a:r>
            <a:r>
              <a:rPr lang="en-US" dirty="0"/>
              <a:t> clustering approaches assume some domain knowledge is available</a:t>
            </a:r>
          </a:p>
        </p:txBody>
      </p:sp>
      <p:sp>
        <p:nvSpPr>
          <p:cNvPr id="4" name="Slide Number Placeholder 3">
            <a:extLst>
              <a:ext uri="{FF2B5EF4-FFF2-40B4-BE49-F238E27FC236}">
                <a16:creationId xmlns:a16="http://schemas.microsoft.com/office/drawing/2014/main" id="{B00DACCD-E7DF-C422-D161-2E31826C3FC7}"/>
              </a:ext>
            </a:extLst>
          </p:cNvPr>
          <p:cNvSpPr>
            <a:spLocks noGrp="1"/>
          </p:cNvSpPr>
          <p:nvPr>
            <p:ph type="sldNum" sz="quarter" idx="12"/>
          </p:nvPr>
        </p:nvSpPr>
        <p:spPr/>
        <p:txBody>
          <a:bodyPr/>
          <a:lstStyle/>
          <a:p>
            <a:fld id="{3576EC27-B82E-E143-A339-DE4537CE5FC3}" type="slidenum">
              <a:rPr lang="en-US" smtClean="0"/>
              <a:t>62</a:t>
            </a:fld>
            <a:endParaRPr lang="en-US"/>
          </a:p>
        </p:txBody>
      </p:sp>
    </p:spTree>
    <p:extLst>
      <p:ext uri="{BB962C8B-B14F-4D97-AF65-F5344CB8AC3E}">
        <p14:creationId xmlns:p14="http://schemas.microsoft.com/office/powerpoint/2010/main" val="762778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A7CD4-103F-CDAE-B0BF-33C075B9C5C9}"/>
              </a:ext>
            </a:extLst>
          </p:cNvPr>
          <p:cNvSpPr>
            <a:spLocks noGrp="1"/>
          </p:cNvSpPr>
          <p:nvPr>
            <p:ph type="title"/>
          </p:nvPr>
        </p:nvSpPr>
        <p:spPr/>
        <p:txBody>
          <a:bodyPr/>
          <a:lstStyle/>
          <a:p>
            <a:r>
              <a:rPr lang="en-US" dirty="0" err="1"/>
              <a:t>Semisupervised</a:t>
            </a:r>
            <a:r>
              <a:rPr lang="en-US" dirty="0"/>
              <a:t> Clustering on Partially Labeled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8575DB-5362-044B-93E5-4CF06FFA733B}"/>
                  </a:ext>
                </a:extLst>
              </p:cNvPr>
              <p:cNvSpPr>
                <a:spLocks noGrp="1"/>
              </p:cNvSpPr>
              <p:nvPr>
                <p:ph idx="1"/>
              </p:nvPr>
            </p:nvSpPr>
            <p:spPr/>
            <p:txBody>
              <a:bodyPr>
                <a:normAutofit lnSpcReduction="10000"/>
              </a:bodyPr>
              <a:lstStyle/>
              <a:p>
                <a:r>
                  <a:rPr lang="en-US" dirty="0"/>
                  <a:t>A set of objects </a:t>
                </a:r>
                <a14:m>
                  <m:oMath xmlns:m="http://schemas.openxmlformats.org/officeDocument/2006/math">
                    <m:r>
                      <a:rPr lang="en-CA" b="0" i="1" smtClean="0">
                        <a:latin typeface="Cambria Math" panose="02040503050406030204" pitchFamily="18" charset="0"/>
                      </a:rPr>
                      <m:t>𝐷</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𝑛</m:t>
                            </m:r>
                          </m:sub>
                        </m:sSub>
                      </m:e>
                    </m:d>
                  </m:oMath>
                </a14:m>
                <a:r>
                  <a:rPr lang="en-US" dirty="0"/>
                  <a:t> to be clustered into K clusters</a:t>
                </a:r>
              </a:p>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𝐾</m:t>
                        </m:r>
                      </m:sub>
                    </m:sSub>
                    <m:r>
                      <a:rPr lang="en-CA" b="0" i="1" smtClean="0">
                        <a:latin typeface="Cambria Math" panose="02040503050406030204" pitchFamily="18" charset="0"/>
                      </a:rPr>
                      <m:t>⊂</m:t>
                    </m:r>
                    <m:r>
                      <a:rPr lang="en-CA" b="0" i="1" smtClean="0">
                        <a:latin typeface="Cambria Math" panose="02040503050406030204" pitchFamily="18" charset="0"/>
                      </a:rPr>
                      <m:t>𝐷</m:t>
                    </m:r>
                  </m:oMath>
                </a14:m>
                <a:r>
                  <a:rPr lang="en-US" dirty="0"/>
                  <a:t>: K exclusive subsets of labeled objects</a:t>
                </a:r>
              </a:p>
              <a:p>
                <a:pPr lvl="1"/>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𝑗</m:t>
                        </m:r>
                      </m:sub>
                    </m:sSub>
                  </m:oMath>
                </a14:m>
                <a:r>
                  <a:rPr lang="en-US" dirty="0"/>
                  <a:t> means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oMath>
                </a14:m>
                <a:r>
                  <a:rPr lang="en-US" dirty="0"/>
                  <a:t> belong to cluster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𝐶</m:t>
                        </m:r>
                      </m:e>
                      <m:sub>
                        <m:r>
                          <a:rPr lang="en-US" i="1" dirty="0" smtClean="0">
                            <a:latin typeface="Cambria Math" panose="02040503050406030204" pitchFamily="18" charset="0"/>
                          </a:rPr>
                          <m:t>𝑗</m:t>
                        </m:r>
                      </m:sub>
                    </m:sSub>
                  </m:oMath>
                </a14:m>
                <a:endParaRPr lang="en-US" dirty="0"/>
              </a:p>
              <a:p>
                <a:pPr lvl="1"/>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𝑗</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sSup>
                          <m:sSupPr>
                            <m:ctrlPr>
                              <a:rPr lang="en-CA" b="0" i="1" smtClean="0">
                                <a:latin typeface="Cambria Math" panose="02040503050406030204" pitchFamily="18" charset="0"/>
                              </a:rPr>
                            </m:ctrlPr>
                          </m:sSupPr>
                          <m:e>
                            <m:r>
                              <a:rPr lang="en-CA" b="0" i="1" smtClean="0">
                                <a:latin typeface="Cambria Math" panose="02040503050406030204" pitchFamily="18" charset="0"/>
                              </a:rPr>
                              <m:t>𝑗</m:t>
                            </m:r>
                          </m:e>
                          <m:sup>
                            <m:r>
                              <a:rPr lang="en-CA" b="0" i="1" smtClean="0">
                                <a:latin typeface="Cambria Math" panose="02040503050406030204" pitchFamily="18" charset="0"/>
                              </a:rPr>
                              <m:t>′</m:t>
                            </m:r>
                          </m:sup>
                        </m:sSup>
                      </m:sub>
                    </m:sSub>
                    <m:r>
                      <a:rPr lang="en-CA" b="0" i="1" smtClean="0">
                        <a:latin typeface="Cambria Math" panose="02040503050406030204" pitchFamily="18" charset="0"/>
                      </a:rPr>
                      <m:t>=∅</m:t>
                    </m:r>
                  </m:oMath>
                </a14:m>
                <a:endParaRPr lang="en-US" dirty="0"/>
              </a:p>
              <a:p>
                <a:r>
                  <a:rPr lang="en-US" dirty="0"/>
                  <a:t>The constrained k-means method</a:t>
                </a:r>
              </a:p>
              <a:p>
                <a:pPr lvl="1"/>
                <a:r>
                  <a:rPr lang="en-US" dirty="0"/>
                  <a:t>For each cluster j, compute the mean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𝑐</m:t>
                        </m:r>
                      </m:e>
                      <m:sub>
                        <m:r>
                          <a:rPr lang="en-CA" b="0" i="1" smtClean="0">
                            <a:latin typeface="Cambria Math" panose="02040503050406030204" pitchFamily="18" charset="0"/>
                          </a:rPr>
                          <m:t>𝑗</m:t>
                        </m:r>
                      </m:sub>
                    </m:sSub>
                  </m:oMath>
                </a14:m>
                <a:r>
                  <a:rPr lang="en-US" dirty="0"/>
                  <a:t> of the labeled subset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𝑗</m:t>
                        </m:r>
                      </m:sub>
                    </m:sSub>
                  </m:oMath>
                </a14:m>
                <a:endParaRPr lang="en-US" dirty="0"/>
              </a:p>
              <a:p>
                <a:pPr lvl="1"/>
                <a:r>
                  <a:rPr lang="en-US" dirty="0"/>
                  <a:t>Assign all objects in D to clusters: for each object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𝐷</m:t>
                    </m:r>
                  </m:oMath>
                </a14:m>
                <a:r>
                  <a:rPr lang="en-US" dirty="0"/>
                  <a:t>, if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oMath>
                </a14:m>
                <a:r>
                  <a:rPr lang="en-US" dirty="0"/>
                  <a:t> is labeled, assign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oMath>
                </a14:m>
                <a:r>
                  <a:rPr lang="en-US" dirty="0"/>
                  <a:t> to the corresponding cluster; otherwise, assign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oMath>
                </a14:m>
                <a:r>
                  <a:rPr lang="en-US" dirty="0"/>
                  <a:t> to the cluster with the closet mean</a:t>
                </a:r>
              </a:p>
              <a:p>
                <a:pPr lvl="1"/>
                <a:r>
                  <a:rPr lang="en-US" dirty="0"/>
                  <a:t>Update the means</a:t>
                </a:r>
              </a:p>
              <a:p>
                <a:pPr lvl="1"/>
                <a:r>
                  <a:rPr lang="en-US" dirty="0"/>
                  <a:t>Repeat until converge</a:t>
                </a:r>
              </a:p>
            </p:txBody>
          </p:sp>
        </mc:Choice>
        <mc:Fallback xmlns="">
          <p:sp>
            <p:nvSpPr>
              <p:cNvPr id="3" name="Content Placeholder 2">
                <a:extLst>
                  <a:ext uri="{FF2B5EF4-FFF2-40B4-BE49-F238E27FC236}">
                    <a16:creationId xmlns:a16="http://schemas.microsoft.com/office/drawing/2014/main" id="{C58575DB-5362-044B-93E5-4CF06FFA733B}"/>
                  </a:ext>
                </a:extLst>
              </p:cNvPr>
              <p:cNvSpPr>
                <a:spLocks noGrp="1" noRot="1" noChangeAspect="1" noMove="1" noResize="1" noEditPoints="1" noAdjustHandles="1" noChangeArrowheads="1" noChangeShapeType="1" noTextEdit="1"/>
              </p:cNvSpPr>
              <p:nvPr>
                <p:ph idx="1"/>
              </p:nvPr>
            </p:nvSpPr>
            <p:spPr>
              <a:blipFill>
                <a:blip r:embed="rId2"/>
                <a:stretch>
                  <a:fillRect l="-1086" t="-3198" r="-844" b="-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134659D-0511-B633-1FB9-55F7B0BB41AC}"/>
              </a:ext>
            </a:extLst>
          </p:cNvPr>
          <p:cNvSpPr>
            <a:spLocks noGrp="1"/>
          </p:cNvSpPr>
          <p:nvPr>
            <p:ph type="sldNum" sz="quarter" idx="12"/>
          </p:nvPr>
        </p:nvSpPr>
        <p:spPr/>
        <p:txBody>
          <a:bodyPr/>
          <a:lstStyle/>
          <a:p>
            <a:fld id="{3576EC27-B82E-E143-A339-DE4537CE5FC3}" type="slidenum">
              <a:rPr lang="en-US" smtClean="0"/>
              <a:t>63</a:t>
            </a:fld>
            <a:endParaRPr lang="en-US"/>
          </a:p>
        </p:txBody>
      </p:sp>
    </p:spTree>
    <p:extLst>
      <p:ext uri="{BB962C8B-B14F-4D97-AF65-F5344CB8AC3E}">
        <p14:creationId xmlns:p14="http://schemas.microsoft.com/office/powerpoint/2010/main" val="2136543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A187-340F-ED75-066D-9CD8847A4D8E}"/>
              </a:ext>
            </a:extLst>
          </p:cNvPr>
          <p:cNvSpPr>
            <a:spLocks noGrp="1"/>
          </p:cNvSpPr>
          <p:nvPr>
            <p:ph type="title"/>
          </p:nvPr>
        </p:nvSpPr>
        <p:spPr/>
        <p:txBody>
          <a:bodyPr/>
          <a:lstStyle/>
          <a:p>
            <a:r>
              <a:rPr lang="en-US" dirty="0"/>
              <a:t>Pairwise Constraints</a:t>
            </a:r>
          </a:p>
        </p:txBody>
      </p:sp>
      <p:sp>
        <p:nvSpPr>
          <p:cNvPr id="3" name="Content Placeholder 2">
            <a:extLst>
              <a:ext uri="{FF2B5EF4-FFF2-40B4-BE49-F238E27FC236}">
                <a16:creationId xmlns:a16="http://schemas.microsoft.com/office/drawing/2014/main" id="{57AEF683-962E-7217-BDB4-475DDD9C1D42}"/>
              </a:ext>
            </a:extLst>
          </p:cNvPr>
          <p:cNvSpPr>
            <a:spLocks noGrp="1"/>
          </p:cNvSpPr>
          <p:nvPr>
            <p:ph idx="1"/>
          </p:nvPr>
        </p:nvSpPr>
        <p:spPr/>
        <p:txBody>
          <a:bodyPr/>
          <a:lstStyle/>
          <a:p>
            <a:r>
              <a:rPr lang="en-US" dirty="0"/>
              <a:t>Must-link constraints: two objects x and y should be grouped into one cluster in the output</a:t>
            </a:r>
          </a:p>
          <a:p>
            <a:r>
              <a:rPr lang="en-US" dirty="0"/>
              <a:t>Cannot-link constraints: two objects x and y should belong to different clusters in the output</a:t>
            </a:r>
          </a:p>
        </p:txBody>
      </p:sp>
      <p:sp>
        <p:nvSpPr>
          <p:cNvPr id="4" name="Slide Number Placeholder 3">
            <a:extLst>
              <a:ext uri="{FF2B5EF4-FFF2-40B4-BE49-F238E27FC236}">
                <a16:creationId xmlns:a16="http://schemas.microsoft.com/office/drawing/2014/main" id="{78465145-1DF1-D114-F06C-3D26AEE32F14}"/>
              </a:ext>
            </a:extLst>
          </p:cNvPr>
          <p:cNvSpPr>
            <a:spLocks noGrp="1"/>
          </p:cNvSpPr>
          <p:nvPr>
            <p:ph type="sldNum" sz="quarter" idx="12"/>
          </p:nvPr>
        </p:nvSpPr>
        <p:spPr/>
        <p:txBody>
          <a:bodyPr/>
          <a:lstStyle/>
          <a:p>
            <a:fld id="{3576EC27-B82E-E143-A339-DE4537CE5FC3}" type="slidenum">
              <a:rPr lang="en-US" smtClean="0"/>
              <a:t>64</a:t>
            </a:fld>
            <a:endParaRPr lang="en-US"/>
          </a:p>
        </p:txBody>
      </p:sp>
    </p:spTree>
    <p:extLst>
      <p:ext uri="{BB962C8B-B14F-4D97-AF65-F5344CB8AC3E}">
        <p14:creationId xmlns:p14="http://schemas.microsoft.com/office/powerpoint/2010/main" val="16803844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3C1E-6CDA-3EE6-65FD-1BB3BE2A052A}"/>
              </a:ext>
            </a:extLst>
          </p:cNvPr>
          <p:cNvSpPr>
            <a:spLocks noGrp="1"/>
          </p:cNvSpPr>
          <p:nvPr>
            <p:ph type="title"/>
          </p:nvPr>
        </p:nvSpPr>
        <p:spPr/>
        <p:txBody>
          <a:bodyPr/>
          <a:lstStyle/>
          <a:p>
            <a:r>
              <a:rPr lang="en-US" dirty="0"/>
              <a:t>The COP-k-Means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640FFD-8F5A-58AD-190B-AEA4718649CF}"/>
                  </a:ext>
                </a:extLst>
              </p:cNvPr>
              <p:cNvSpPr>
                <a:spLocks noGrp="1"/>
              </p:cNvSpPr>
              <p:nvPr>
                <p:ph idx="1"/>
              </p:nvPr>
            </p:nvSpPr>
            <p:spPr/>
            <p:txBody>
              <a:bodyPr/>
              <a:lstStyle/>
              <a:p>
                <a:r>
                  <a:rPr lang="en-US" dirty="0"/>
                  <a:t>Arbitrarily choose k objects as the initial cluster centers such that there is no must-link between any two of those k objects</a:t>
                </a:r>
              </a:p>
              <a:p>
                <a:r>
                  <a:rPr lang="en-US" dirty="0"/>
                  <a:t>Assign each object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oMath>
                </a14:m>
                <a:r>
                  <a:rPr lang="en-US" dirty="0"/>
                  <a:t> to cluster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𝑗</m:t>
                        </m:r>
                      </m:sub>
                    </m:sSub>
                  </m:oMath>
                </a14:m>
                <a:r>
                  <a:rPr lang="en-US" dirty="0"/>
                  <a:t> whose mean is the closest, and there is no violation of the pairwise constraints</a:t>
                </a:r>
              </a:p>
              <a:p>
                <a:r>
                  <a:rPr lang="en-US" dirty="0"/>
                  <a:t>Update the means of the clusters</a:t>
                </a:r>
              </a:p>
              <a:p>
                <a:r>
                  <a:rPr lang="en-US" dirty="0"/>
                  <a:t>Repeat until the algorithm converges </a:t>
                </a:r>
              </a:p>
            </p:txBody>
          </p:sp>
        </mc:Choice>
        <mc:Fallback xmlns="">
          <p:sp>
            <p:nvSpPr>
              <p:cNvPr id="3" name="Content Placeholder 2">
                <a:extLst>
                  <a:ext uri="{FF2B5EF4-FFF2-40B4-BE49-F238E27FC236}">
                    <a16:creationId xmlns:a16="http://schemas.microsoft.com/office/drawing/2014/main" id="{A2640FFD-8F5A-58AD-190B-AEA4718649C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D675615-B769-5CC5-35A3-4F83B091B013}"/>
              </a:ext>
            </a:extLst>
          </p:cNvPr>
          <p:cNvSpPr>
            <a:spLocks noGrp="1"/>
          </p:cNvSpPr>
          <p:nvPr>
            <p:ph type="sldNum" sz="quarter" idx="12"/>
          </p:nvPr>
        </p:nvSpPr>
        <p:spPr/>
        <p:txBody>
          <a:bodyPr/>
          <a:lstStyle/>
          <a:p>
            <a:fld id="{3576EC27-B82E-E143-A339-DE4537CE5FC3}" type="slidenum">
              <a:rPr lang="en-US" smtClean="0"/>
              <a:t>65</a:t>
            </a:fld>
            <a:endParaRPr lang="en-US"/>
          </a:p>
        </p:txBody>
      </p:sp>
    </p:spTree>
    <p:extLst>
      <p:ext uri="{BB962C8B-B14F-4D97-AF65-F5344CB8AC3E}">
        <p14:creationId xmlns:p14="http://schemas.microsoft.com/office/powerpoint/2010/main" val="2234875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3ACB-E55A-CA0D-404F-FDB20C6B5316}"/>
              </a:ext>
            </a:extLst>
          </p:cNvPr>
          <p:cNvSpPr>
            <a:spLocks noGrp="1"/>
          </p:cNvSpPr>
          <p:nvPr>
            <p:ph type="title"/>
          </p:nvPr>
        </p:nvSpPr>
        <p:spPr/>
        <p:txBody>
          <a:bodyPr/>
          <a:lstStyle/>
          <a:p>
            <a:r>
              <a:rPr lang="en-US" dirty="0"/>
              <a:t>Other Types of Background Knowledge for </a:t>
            </a:r>
            <a:r>
              <a:rPr lang="en-US" dirty="0" err="1"/>
              <a:t>Semisupervised</a:t>
            </a:r>
            <a:r>
              <a:rPr lang="en-US" dirty="0"/>
              <a:t> Clustering</a:t>
            </a:r>
          </a:p>
        </p:txBody>
      </p:sp>
      <p:sp>
        <p:nvSpPr>
          <p:cNvPr id="3" name="Content Placeholder 2">
            <a:extLst>
              <a:ext uri="{FF2B5EF4-FFF2-40B4-BE49-F238E27FC236}">
                <a16:creationId xmlns:a16="http://schemas.microsoft.com/office/drawing/2014/main" id="{817C46AB-3CC5-1A7F-CDB7-79F0F8B780CF}"/>
              </a:ext>
            </a:extLst>
          </p:cNvPr>
          <p:cNvSpPr>
            <a:spLocks noGrp="1"/>
          </p:cNvSpPr>
          <p:nvPr>
            <p:ph idx="1"/>
          </p:nvPr>
        </p:nvSpPr>
        <p:spPr/>
        <p:txBody>
          <a:bodyPr/>
          <a:lstStyle/>
          <a:p>
            <a:r>
              <a:rPr lang="en-US" dirty="0" err="1"/>
              <a:t>Semisupervised</a:t>
            </a:r>
            <a:r>
              <a:rPr lang="en-US" dirty="0"/>
              <a:t> hierarchical clustering</a:t>
            </a:r>
          </a:p>
          <a:p>
            <a:r>
              <a:rPr lang="en-US" dirty="0"/>
              <a:t>Clusters associated with outcome variables</a:t>
            </a:r>
          </a:p>
          <a:p>
            <a:r>
              <a:rPr lang="en-US" dirty="0"/>
              <a:t>Active and interactive learning for </a:t>
            </a:r>
            <a:r>
              <a:rPr lang="en-US" dirty="0" err="1"/>
              <a:t>semisupervised</a:t>
            </a:r>
            <a:r>
              <a:rPr lang="en-US"/>
              <a:t> clustering</a:t>
            </a:r>
          </a:p>
        </p:txBody>
      </p:sp>
      <p:sp>
        <p:nvSpPr>
          <p:cNvPr id="4" name="Slide Number Placeholder 3">
            <a:extLst>
              <a:ext uri="{FF2B5EF4-FFF2-40B4-BE49-F238E27FC236}">
                <a16:creationId xmlns:a16="http://schemas.microsoft.com/office/drawing/2014/main" id="{28E37DAD-0585-C8E2-B6D2-CD07FF32EE41}"/>
              </a:ext>
            </a:extLst>
          </p:cNvPr>
          <p:cNvSpPr>
            <a:spLocks noGrp="1"/>
          </p:cNvSpPr>
          <p:nvPr>
            <p:ph type="sldNum" sz="quarter" idx="12"/>
          </p:nvPr>
        </p:nvSpPr>
        <p:spPr/>
        <p:txBody>
          <a:bodyPr/>
          <a:lstStyle/>
          <a:p>
            <a:fld id="{3576EC27-B82E-E143-A339-DE4537CE5FC3}" type="slidenum">
              <a:rPr lang="en-US" smtClean="0"/>
              <a:t>66</a:t>
            </a:fld>
            <a:endParaRPr lang="en-US"/>
          </a:p>
        </p:txBody>
      </p:sp>
    </p:spTree>
    <p:extLst>
      <p:ext uri="{BB962C8B-B14F-4D97-AF65-F5344CB8AC3E}">
        <p14:creationId xmlns:p14="http://schemas.microsoft.com/office/powerpoint/2010/main" val="1804029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AFBDF6E-8FC9-0A86-1C88-CCE3D8232B15}"/>
              </a:ext>
            </a:extLst>
          </p:cNvPr>
          <p:cNvSpPr>
            <a:spLocks noGrp="1" noChangeArrowheads="1"/>
          </p:cNvSpPr>
          <p:nvPr>
            <p:ph type="title"/>
          </p:nvPr>
        </p:nvSpPr>
        <p:spPr/>
        <p:txBody>
          <a:bodyPr/>
          <a:lstStyle/>
          <a:p>
            <a:r>
              <a:rPr lang="en-US" altLang="en-US" dirty="0"/>
              <a:t>Probabilistic Model-Based Clustering</a:t>
            </a:r>
          </a:p>
        </p:txBody>
      </p:sp>
      <p:sp>
        <p:nvSpPr>
          <p:cNvPr id="4" name="Content Placeholder 3">
            <a:extLst>
              <a:ext uri="{FF2B5EF4-FFF2-40B4-BE49-F238E27FC236}">
                <a16:creationId xmlns:a16="http://schemas.microsoft.com/office/drawing/2014/main" id="{B5740A75-0C0E-9A88-D7E4-B7C81E140530}"/>
              </a:ext>
            </a:extLst>
          </p:cNvPr>
          <p:cNvSpPr>
            <a:spLocks noGrp="1"/>
          </p:cNvSpPr>
          <p:nvPr>
            <p:ph idx="1"/>
          </p:nvPr>
        </p:nvSpPr>
        <p:spPr/>
        <p:txBody>
          <a:bodyPr/>
          <a:lstStyle/>
          <a:p>
            <a:r>
              <a:rPr lang="en-US" altLang="en-US" dirty="0"/>
              <a:t>A mixture model assumes that a set of observed objects is a mixture of instances from multiple probabilistic clusters, and conceptually each observed object is generated independently</a:t>
            </a:r>
          </a:p>
          <a:p>
            <a:r>
              <a:rPr lang="en-US" altLang="en-US" dirty="0"/>
              <a:t>Our task: infer a set of k probabilistic clusters that is mostly likely to generate D using the above data generation process</a:t>
            </a:r>
          </a:p>
          <a:p>
            <a:endParaRPr lang="en-US" dirty="0"/>
          </a:p>
        </p:txBody>
      </p:sp>
      <p:sp>
        <p:nvSpPr>
          <p:cNvPr id="35847" name="Slide Number Placeholder 3">
            <a:extLst>
              <a:ext uri="{FF2B5EF4-FFF2-40B4-BE49-F238E27FC236}">
                <a16:creationId xmlns:a16="http://schemas.microsoft.com/office/drawing/2014/main" id="{CA21EA8D-DD7B-8147-C00A-140E5E0DDA38}"/>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728D34B8-9624-8F4C-96BF-3023A281CAE5}" type="slidenum">
              <a:rPr lang="en-US" altLang="en-US" sz="1200">
                <a:latin typeface="Tahoma" panose="020B0604030504040204" pitchFamily="34" charset="0"/>
              </a:rPr>
              <a:pPr algn="r" eaLnBrk="1" hangingPunct="1">
                <a:spcBef>
                  <a:spcPct val="0"/>
                </a:spcBef>
                <a:buClrTx/>
                <a:buSzTx/>
                <a:buFontTx/>
                <a:buNone/>
              </a:pPr>
              <a:t>7</a:t>
            </a:fld>
            <a:endParaRPr lang="en-US" altLang="en-US" sz="1200">
              <a:latin typeface="Tahoma" panose="020B0604030504040204" pitchFamily="34" charset="0"/>
            </a:endParaRPr>
          </a:p>
        </p:txBody>
      </p:sp>
      <p:sp>
        <p:nvSpPr>
          <p:cNvPr id="2" name="Slide Number Placeholder 1">
            <a:extLst>
              <a:ext uri="{FF2B5EF4-FFF2-40B4-BE49-F238E27FC236}">
                <a16:creationId xmlns:a16="http://schemas.microsoft.com/office/drawing/2014/main" id="{10B423E5-BE73-E3BA-18BD-CAC661A98D69}"/>
              </a:ext>
            </a:extLst>
          </p:cNvPr>
          <p:cNvSpPr>
            <a:spLocks noGrp="1"/>
          </p:cNvSpPr>
          <p:nvPr>
            <p:ph type="sldNum" sz="quarter" idx="12"/>
          </p:nvPr>
        </p:nvSpPr>
        <p:spPr/>
        <p:txBody>
          <a:bodyPr/>
          <a:lstStyle/>
          <a:p>
            <a:fld id="{3576EC27-B82E-E143-A339-DE4537CE5FC3}" type="slidenum">
              <a:rPr lang="en-US" smtClean="0"/>
              <a:t>7</a:t>
            </a:fld>
            <a:endParaRPr lang="en-US"/>
          </a:p>
        </p:txBody>
      </p:sp>
    </p:spTree>
    <p:extLst>
      <p:ext uri="{BB962C8B-B14F-4D97-AF65-F5344CB8AC3E}">
        <p14:creationId xmlns:p14="http://schemas.microsoft.com/office/powerpoint/2010/main" val="2772662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a:extLst>
              <a:ext uri="{FF2B5EF4-FFF2-40B4-BE49-F238E27FC236}">
                <a16:creationId xmlns:a16="http://schemas.microsoft.com/office/drawing/2014/main" id="{882F4704-F766-2DF0-A069-05552A65A743}"/>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6FB6E84F-598D-B848-B97C-A59D7EEF80FD}" type="slidenum">
              <a:rPr lang="en-US" altLang="en-US" sz="1200">
                <a:latin typeface="Tahoma" panose="020B0604030504040204" pitchFamily="34" charset="0"/>
              </a:rPr>
              <a:pPr algn="r" eaLnBrk="1" hangingPunct="1">
                <a:spcBef>
                  <a:spcPct val="0"/>
                </a:spcBef>
                <a:buClrTx/>
                <a:buSzTx/>
                <a:buFontTx/>
                <a:buNone/>
              </a:pPr>
              <a:t>8</a:t>
            </a:fld>
            <a:endParaRPr lang="en-US" altLang="en-US" sz="1200">
              <a:latin typeface="Tahoma" panose="020B0604030504040204" pitchFamily="34" charset="0"/>
            </a:endParaRPr>
          </a:p>
        </p:txBody>
      </p:sp>
      <p:sp>
        <p:nvSpPr>
          <p:cNvPr id="36867" name="Rectangle 2">
            <a:extLst>
              <a:ext uri="{FF2B5EF4-FFF2-40B4-BE49-F238E27FC236}">
                <a16:creationId xmlns:a16="http://schemas.microsoft.com/office/drawing/2014/main" id="{ACAF7707-34F7-4B1D-F7CC-C078C090D23B}"/>
              </a:ext>
            </a:extLst>
          </p:cNvPr>
          <p:cNvSpPr>
            <a:spLocks noGrp="1" noChangeArrowheads="1"/>
          </p:cNvSpPr>
          <p:nvPr>
            <p:ph type="title"/>
          </p:nvPr>
        </p:nvSpPr>
        <p:spPr/>
        <p:txBody>
          <a:bodyPr>
            <a:normAutofit/>
          </a:bodyPr>
          <a:lstStyle/>
          <a:p>
            <a:pPr eaLnBrk="1" hangingPunct="1"/>
            <a:r>
              <a:rPr lang="en-US" altLang="en-US" dirty="0"/>
              <a:t>Model-Based Clustering</a:t>
            </a:r>
          </a:p>
        </p:txBody>
      </p:sp>
      <mc:AlternateContent xmlns:mc="http://schemas.openxmlformats.org/markup-compatibility/2006" xmlns:a14="http://schemas.microsoft.com/office/drawing/2010/main">
        <mc:Choice Requires="a14">
          <p:sp>
            <p:nvSpPr>
              <p:cNvPr id="36868" name="Rectangle 3">
                <a:extLst>
                  <a:ext uri="{FF2B5EF4-FFF2-40B4-BE49-F238E27FC236}">
                    <a16:creationId xmlns:a16="http://schemas.microsoft.com/office/drawing/2014/main" id="{A8A1A503-F5D9-DEAB-8241-5019855AE97E}"/>
                  </a:ext>
                </a:extLst>
              </p:cNvPr>
              <p:cNvSpPr>
                <a:spLocks noGrp="1" noChangeArrowheads="1"/>
              </p:cNvSpPr>
              <p:nvPr>
                <p:ph idx="1"/>
              </p:nvPr>
            </p:nvSpPr>
            <p:spPr/>
            <p:txBody>
              <a:bodyPr>
                <a:normAutofit fontScale="92500"/>
              </a:bodyPr>
              <a:lstStyle/>
              <a:p>
                <a:pPr>
                  <a:lnSpc>
                    <a:spcPct val="120000"/>
                  </a:lnSpc>
                </a:pPr>
                <a:r>
                  <a:rPr lang="en-US" altLang="en-US" dirty="0"/>
                  <a:t>A set </a:t>
                </a:r>
                <a:r>
                  <a:rPr lang="en-US" altLang="en-US" i="1" dirty="0"/>
                  <a:t>C </a:t>
                </a:r>
                <a:r>
                  <a:rPr lang="en-US" altLang="en-US" dirty="0"/>
                  <a:t>of </a:t>
                </a:r>
                <a:r>
                  <a:rPr lang="en-US" altLang="en-US" i="1" dirty="0"/>
                  <a:t>k </a:t>
                </a:r>
                <a:r>
                  <a:rPr lang="en-US" altLang="en-US" dirty="0"/>
                  <a:t>probabilistic clusters </a:t>
                </a:r>
                <a:r>
                  <a:rPr lang="en-US" altLang="en-US" i="1" dirty="0"/>
                  <a:t>C</a:t>
                </a:r>
                <a:r>
                  <a:rPr lang="en-US" altLang="en-US" baseline="-25000" dirty="0"/>
                  <a:t>1</a:t>
                </a:r>
                <a:r>
                  <a:rPr lang="en-US" altLang="en-US" i="1" dirty="0"/>
                  <a:t>, …,C</a:t>
                </a:r>
                <a:r>
                  <a:rPr lang="en-US" altLang="en-US" i="1" baseline="-25000" dirty="0"/>
                  <a:t>k</a:t>
                </a:r>
                <a:r>
                  <a:rPr lang="en-US" altLang="en-US" i="1" dirty="0"/>
                  <a:t> </a:t>
                </a:r>
                <a:r>
                  <a:rPr lang="en-US" altLang="en-US" dirty="0"/>
                  <a:t>with probability density functions </a:t>
                </a:r>
                <a:r>
                  <a:rPr lang="en-US" altLang="en-US" i="1" dirty="0"/>
                  <a:t>f</a:t>
                </a:r>
                <a:r>
                  <a:rPr lang="en-US" altLang="en-US" baseline="-25000" dirty="0"/>
                  <a:t>1</a:t>
                </a:r>
                <a:r>
                  <a:rPr lang="en-US" altLang="en-US" i="1" dirty="0"/>
                  <a:t>, …, </a:t>
                </a:r>
                <a:r>
                  <a:rPr lang="en-US" altLang="en-US" i="1" dirty="0" err="1"/>
                  <a:t>f</a:t>
                </a:r>
                <a:r>
                  <a:rPr lang="en-US" altLang="en-US" i="1" baseline="-25000" dirty="0" err="1"/>
                  <a:t>k</a:t>
                </a:r>
                <a:r>
                  <a:rPr lang="en-US" altLang="en-US" dirty="0"/>
                  <a:t>, respectively, and their probabilities </a:t>
                </a:r>
                <a:r>
                  <a:rPr lang="el-GR" altLang="en-US" i="1" dirty="0">
                    <a:cs typeface="Arial" panose="020B0604020202020204" pitchFamily="34" charset="0"/>
                  </a:rPr>
                  <a:t>ω</a:t>
                </a:r>
                <a:r>
                  <a:rPr lang="en-US" altLang="en-US" baseline="-25000" dirty="0"/>
                  <a:t>1</a:t>
                </a:r>
                <a:r>
                  <a:rPr lang="en-US" altLang="en-US" i="1" dirty="0"/>
                  <a:t>, …, </a:t>
                </a:r>
                <a:r>
                  <a:rPr lang="el-GR" altLang="en-US" i="1" dirty="0">
                    <a:cs typeface="Arial" panose="020B0604020202020204" pitchFamily="34" charset="0"/>
                  </a:rPr>
                  <a:t>ω</a:t>
                </a:r>
                <a:r>
                  <a:rPr lang="en-US" altLang="en-US" baseline="-25000" dirty="0"/>
                  <a:t>k</a:t>
                </a:r>
                <a:endParaRPr lang="en-US" altLang="en-US" dirty="0"/>
              </a:p>
              <a:p>
                <a:pPr>
                  <a:lnSpc>
                    <a:spcPct val="120000"/>
                  </a:lnSpc>
                </a:pPr>
                <a:r>
                  <a:rPr lang="en-US" altLang="en-US" dirty="0"/>
                  <a:t>Probability of an object </a:t>
                </a:r>
                <a:r>
                  <a:rPr lang="en-US" altLang="en-US" i="1" dirty="0"/>
                  <a:t>o </a:t>
                </a:r>
                <a:r>
                  <a:rPr lang="en-US" altLang="en-US" dirty="0"/>
                  <a:t>generated by cluster </a:t>
                </a:r>
                <a:r>
                  <a:rPr lang="en-US" altLang="en-US" i="1" dirty="0" err="1"/>
                  <a:t>C</a:t>
                </a:r>
                <a:r>
                  <a:rPr lang="en-US" altLang="en-US" i="1" baseline="-25000" dirty="0" err="1"/>
                  <a:t>j</a:t>
                </a:r>
                <a:r>
                  <a:rPr lang="en-US" altLang="en-US" i="1" dirty="0"/>
                  <a:t> </a:t>
                </a:r>
                <a:r>
                  <a:rPr lang="en-US" altLang="en-US" dirty="0"/>
                  <a:t>is</a:t>
                </a:r>
              </a:p>
              <a:p>
                <a:pPr marL="0" indent="0" algn="ctr">
                  <a:lnSpc>
                    <a:spcPct val="120000"/>
                  </a:lnSpc>
                  <a:buNone/>
                </a:pPr>
                <a14:m>
                  <m:oMath xmlns:m="http://schemas.openxmlformats.org/officeDocument/2006/math">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𝑜</m:t>
                        </m:r>
                      </m:e>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𝐶</m:t>
                            </m:r>
                          </m:e>
                          <m:sub>
                            <m:r>
                              <a:rPr lang="en-CA" altLang="en-US" b="0" i="1" smtClean="0">
                                <a:latin typeface="Cambria Math" panose="02040503050406030204" pitchFamily="18" charset="0"/>
                              </a:rPr>
                              <m:t>𝑗</m:t>
                            </m:r>
                          </m:sub>
                        </m:sSub>
                      </m:e>
                    </m:d>
                    <m:r>
                      <a:rPr lang="en-CA" altLang="en-US" b="0" i="1" smtClean="0">
                        <a:latin typeface="Cambria Math" panose="02040503050406030204" pitchFamily="18" charset="0"/>
                      </a:rPr>
                      <m:t>=</m:t>
                    </m:r>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𝜔</m:t>
                        </m:r>
                      </m:e>
                      <m:sub>
                        <m:r>
                          <a:rPr lang="en-CA" altLang="en-US" b="0" i="1" smtClean="0">
                            <a:latin typeface="Cambria Math" panose="02040503050406030204" pitchFamily="18" charset="0"/>
                          </a:rPr>
                          <m:t>𝑗</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𝑓</m:t>
                        </m:r>
                      </m:e>
                      <m:sub>
                        <m:r>
                          <a:rPr lang="en-CA" altLang="en-US" b="0" i="1" smtClean="0">
                            <a:latin typeface="Cambria Math" panose="02040503050406030204" pitchFamily="18" charset="0"/>
                          </a:rPr>
                          <m:t>𝑗</m:t>
                        </m:r>
                      </m:sub>
                    </m:sSub>
                    <m:r>
                      <a:rPr lang="en-CA" altLang="en-US" b="0" i="1" smtClean="0">
                        <a:latin typeface="Cambria Math" panose="02040503050406030204" pitchFamily="18" charset="0"/>
                      </a:rPr>
                      <m:t>(</m:t>
                    </m:r>
                    <m:r>
                      <a:rPr lang="en-CA" altLang="en-US" b="0" i="1" smtClean="0">
                        <a:latin typeface="Cambria Math" panose="02040503050406030204" pitchFamily="18" charset="0"/>
                      </a:rPr>
                      <m:t>𝑜</m:t>
                    </m:r>
                    <m:r>
                      <a:rPr lang="en-CA" altLang="en-US" b="0" i="1" smtClean="0">
                        <a:latin typeface="Cambria Math" panose="02040503050406030204" pitchFamily="18" charset="0"/>
                      </a:rPr>
                      <m:t>)</m:t>
                    </m:r>
                  </m:oMath>
                </a14:m>
                <a:r>
                  <a:rPr lang="en-US" altLang="en-US" dirty="0"/>
                  <a:t> </a:t>
                </a:r>
              </a:p>
              <a:p>
                <a:pPr>
                  <a:lnSpc>
                    <a:spcPct val="120000"/>
                  </a:lnSpc>
                </a:pPr>
                <a:r>
                  <a:rPr lang="en-US" altLang="en-US" dirty="0"/>
                  <a:t>Probability of </a:t>
                </a:r>
                <a:r>
                  <a:rPr lang="en-US" altLang="en-US" i="1" dirty="0"/>
                  <a:t>o </a:t>
                </a:r>
                <a:r>
                  <a:rPr lang="en-US" altLang="en-US" dirty="0"/>
                  <a:t>generated by the set of clusters </a:t>
                </a:r>
                <a:r>
                  <a:rPr lang="en-US" altLang="en-US" b="1" i="1" dirty="0"/>
                  <a:t>C</a:t>
                </a:r>
                <a:r>
                  <a:rPr lang="en-US" altLang="en-US" i="1" dirty="0"/>
                  <a:t> </a:t>
                </a:r>
                <a:r>
                  <a:rPr lang="en-US" altLang="en-US" dirty="0"/>
                  <a:t>is </a:t>
                </a:r>
              </a:p>
              <a:p>
                <a:pPr marL="0" indent="0">
                  <a:lnSpc>
                    <a:spcPct val="120000"/>
                  </a:lnSpc>
                  <a:buNone/>
                </a:pPr>
                <a14:m>
                  <m:oMathPara xmlns:m="http://schemas.openxmlformats.org/officeDocument/2006/math">
                    <m:oMathParaPr>
                      <m:jc m:val="centerGroup"/>
                    </m:oMathParaPr>
                    <m:oMath xmlns:m="http://schemas.openxmlformats.org/officeDocument/2006/math">
                      <m:r>
                        <a:rPr lang="en-CA" altLang="en-US" b="0" i="1" smtClean="0">
                          <a:latin typeface="Cambria Math" panose="02040503050406030204" pitchFamily="18" charset="0"/>
                        </a:rPr>
                        <m:t>𝑃</m:t>
                      </m:r>
                      <m:d>
                        <m:dPr>
                          <m:ctrlPr>
                            <a:rPr lang="en-CA" altLang="en-US" b="0" i="1" smtClean="0">
                              <a:latin typeface="Cambria Math" panose="02040503050406030204" pitchFamily="18" charset="0"/>
                            </a:rPr>
                          </m:ctrlPr>
                        </m:dPr>
                        <m:e>
                          <m:r>
                            <a:rPr lang="en-CA" altLang="en-US" b="0" i="1" smtClean="0">
                              <a:latin typeface="Cambria Math" panose="02040503050406030204" pitchFamily="18" charset="0"/>
                            </a:rPr>
                            <m:t>𝑜</m:t>
                          </m:r>
                        </m:e>
                        <m:e>
                          <m:r>
                            <a:rPr lang="en-CA" altLang="en-US" b="0" i="1" smtClean="0">
                              <a:latin typeface="Cambria Math" panose="02040503050406030204" pitchFamily="18" charset="0"/>
                            </a:rPr>
                            <m:t>𝐶</m:t>
                          </m:r>
                        </m:e>
                      </m:d>
                      <m:r>
                        <a:rPr lang="en-CA" altLang="en-US" b="0" i="1" smtClean="0">
                          <a:latin typeface="Cambria Math" panose="02040503050406030204" pitchFamily="18" charset="0"/>
                        </a:rPr>
                        <m:t>=</m:t>
                      </m:r>
                      <m:nary>
                        <m:naryPr>
                          <m:chr m:val="∑"/>
                          <m:ctrlPr>
                            <a:rPr lang="en-CA" altLang="en-US" b="0" i="1" smtClean="0">
                              <a:latin typeface="Cambria Math" panose="02040503050406030204" pitchFamily="18" charset="0"/>
                            </a:rPr>
                          </m:ctrlPr>
                        </m:naryPr>
                        <m:sub>
                          <m:r>
                            <m:rPr>
                              <m:brk m:alnAt="23"/>
                            </m:rPr>
                            <a:rPr lang="en-CA" altLang="en-US" b="0" i="1" smtClean="0">
                              <a:latin typeface="Cambria Math" panose="02040503050406030204" pitchFamily="18" charset="0"/>
                            </a:rPr>
                            <m:t>𝑗</m:t>
                          </m:r>
                          <m:r>
                            <a:rPr lang="en-CA" altLang="en-US" b="0" i="1" smtClean="0">
                              <a:latin typeface="Cambria Math" panose="02040503050406030204" pitchFamily="18" charset="0"/>
                            </a:rPr>
                            <m:t>=1</m:t>
                          </m:r>
                        </m:sub>
                        <m:sup>
                          <m:r>
                            <a:rPr lang="en-CA" altLang="en-US" b="0" i="1" smtClean="0">
                              <a:latin typeface="Cambria Math" panose="02040503050406030204" pitchFamily="18" charset="0"/>
                            </a:rPr>
                            <m:t>𝑘</m:t>
                          </m:r>
                        </m:sup>
                        <m:e>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𝜔</m:t>
                              </m:r>
                            </m:e>
                            <m:sub>
                              <m:r>
                                <a:rPr lang="en-CA" altLang="en-US" b="0" i="1" smtClean="0">
                                  <a:latin typeface="Cambria Math" panose="02040503050406030204" pitchFamily="18" charset="0"/>
                                </a:rPr>
                                <m:t>𝑗</m:t>
                              </m:r>
                            </m:sub>
                          </m:sSub>
                          <m:sSub>
                            <m:sSubPr>
                              <m:ctrlPr>
                                <a:rPr lang="en-CA" altLang="en-US" b="0" i="1" smtClean="0">
                                  <a:latin typeface="Cambria Math" panose="02040503050406030204" pitchFamily="18" charset="0"/>
                                </a:rPr>
                              </m:ctrlPr>
                            </m:sSubPr>
                            <m:e>
                              <m:r>
                                <a:rPr lang="en-CA" altLang="en-US" b="0" i="1" smtClean="0">
                                  <a:latin typeface="Cambria Math" panose="02040503050406030204" pitchFamily="18" charset="0"/>
                                </a:rPr>
                                <m:t>𝑓</m:t>
                              </m:r>
                            </m:e>
                            <m:sub>
                              <m:r>
                                <a:rPr lang="en-CA" altLang="en-US" b="0" i="1" smtClean="0">
                                  <a:latin typeface="Cambria Math" panose="02040503050406030204" pitchFamily="18" charset="0"/>
                                </a:rPr>
                                <m:t>𝑗</m:t>
                              </m:r>
                            </m:sub>
                          </m:sSub>
                          <m:r>
                            <a:rPr lang="en-CA" altLang="en-US" b="0" i="1" smtClean="0">
                              <a:latin typeface="Cambria Math" panose="02040503050406030204" pitchFamily="18" charset="0"/>
                            </a:rPr>
                            <m:t>(</m:t>
                          </m:r>
                          <m:r>
                            <a:rPr lang="en-CA" altLang="en-US" b="0" i="1" smtClean="0">
                              <a:latin typeface="Cambria Math" panose="02040503050406030204" pitchFamily="18" charset="0"/>
                            </a:rPr>
                            <m:t>𝑜</m:t>
                          </m:r>
                          <m:r>
                            <a:rPr lang="en-CA" altLang="en-US" b="0" i="1" smtClean="0">
                              <a:latin typeface="Cambria Math" panose="02040503050406030204" pitchFamily="18" charset="0"/>
                            </a:rPr>
                            <m:t>)</m:t>
                          </m:r>
                        </m:e>
                      </m:nary>
                    </m:oMath>
                  </m:oMathPara>
                </a14:m>
                <a:endParaRPr lang="en-US" altLang="en-US" dirty="0"/>
              </a:p>
            </p:txBody>
          </p:sp>
        </mc:Choice>
        <mc:Fallback xmlns="">
          <p:sp>
            <p:nvSpPr>
              <p:cNvPr id="36868" name="Rectangle 3">
                <a:extLst>
                  <a:ext uri="{FF2B5EF4-FFF2-40B4-BE49-F238E27FC236}">
                    <a16:creationId xmlns:a16="http://schemas.microsoft.com/office/drawing/2014/main" id="{A8A1A503-F5D9-DEAB-8241-5019855AE97E}"/>
                  </a:ext>
                </a:extLst>
              </p:cNvPr>
              <p:cNvSpPr>
                <a:spLocks noGrp="1" noRot="1" noChangeAspect="1" noMove="1" noResize="1" noEditPoints="1" noAdjustHandles="1" noChangeArrowheads="1" noChangeShapeType="1" noTextEdit="1"/>
              </p:cNvSpPr>
              <p:nvPr>
                <p:ph idx="1"/>
              </p:nvPr>
            </p:nvSpPr>
            <p:spPr>
              <a:blipFill>
                <a:blip r:embed="rId3"/>
                <a:stretch>
                  <a:fillRect l="-965" r="-483" b="-4360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7E48B49-BC3F-1DA5-8707-4321CDE91997}"/>
              </a:ext>
            </a:extLst>
          </p:cNvPr>
          <p:cNvSpPr>
            <a:spLocks noGrp="1"/>
          </p:cNvSpPr>
          <p:nvPr>
            <p:ph type="sldNum" sz="quarter" idx="12"/>
          </p:nvPr>
        </p:nvSpPr>
        <p:spPr/>
        <p:txBody>
          <a:bodyPr/>
          <a:lstStyle/>
          <a:p>
            <a:fld id="{3576EC27-B82E-E143-A339-DE4537CE5FC3}"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a:extLst>
              <a:ext uri="{FF2B5EF4-FFF2-40B4-BE49-F238E27FC236}">
                <a16:creationId xmlns:a16="http://schemas.microsoft.com/office/drawing/2014/main" id="{882F4704-F766-2DF0-A069-05552A65A743}"/>
              </a:ext>
            </a:extLst>
          </p:cNvPr>
          <p:cNvSpPr txBox="1">
            <a:spLocks noGrp="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itchFamily="2" charset="2"/>
              <a:buChar char="n"/>
              <a:defRPr sz="2800">
                <a:solidFill>
                  <a:schemeClr val="tx1"/>
                </a:solidFill>
                <a:latin typeface="Calibri" panose="020F0502020204030204" pitchFamily="34" charset="0"/>
              </a:defRPr>
            </a:lvl1pPr>
            <a:lvl2pPr marL="742950" indent="-285750">
              <a:spcBef>
                <a:spcPct val="20000"/>
              </a:spcBef>
              <a:buClr>
                <a:schemeClr val="hlink"/>
              </a:buClr>
              <a:buSzPct val="55000"/>
              <a:buFont typeface="Wingdings" pitchFamily="2" charset="2"/>
              <a:buChar char="n"/>
              <a:defRPr sz="2800">
                <a:solidFill>
                  <a:schemeClr val="tx1"/>
                </a:solidFill>
                <a:latin typeface="Calibri" panose="020F0502020204030204" pitchFamily="34"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Calibri" panose="020F0502020204030204" pitchFamily="34"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Calibri" panose="020F0502020204030204" pitchFamily="34"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Calibri" panose="020F0502020204030204" pitchFamily="34" charset="0"/>
              </a:defRPr>
            </a:lvl9pPr>
          </a:lstStyle>
          <a:p>
            <a:pPr algn="r" eaLnBrk="1" hangingPunct="1">
              <a:spcBef>
                <a:spcPct val="0"/>
              </a:spcBef>
              <a:buClrTx/>
              <a:buSzTx/>
              <a:buFontTx/>
              <a:buNone/>
            </a:pPr>
            <a:fld id="{6FB6E84F-598D-B848-B97C-A59D7EEF80FD}" type="slidenum">
              <a:rPr lang="en-US" altLang="en-US" sz="1200">
                <a:latin typeface="Tahoma" panose="020B0604030504040204" pitchFamily="34" charset="0"/>
              </a:rPr>
              <a:pPr algn="r" eaLnBrk="1" hangingPunct="1">
                <a:spcBef>
                  <a:spcPct val="0"/>
                </a:spcBef>
                <a:buClrTx/>
                <a:buSzTx/>
                <a:buFontTx/>
                <a:buNone/>
              </a:pPr>
              <a:t>9</a:t>
            </a:fld>
            <a:endParaRPr lang="en-US" altLang="en-US" sz="1200">
              <a:latin typeface="Tahoma" panose="020B0604030504040204" pitchFamily="34" charset="0"/>
            </a:endParaRPr>
          </a:p>
        </p:txBody>
      </p:sp>
      <p:sp>
        <p:nvSpPr>
          <p:cNvPr id="36867" name="Rectangle 2">
            <a:extLst>
              <a:ext uri="{FF2B5EF4-FFF2-40B4-BE49-F238E27FC236}">
                <a16:creationId xmlns:a16="http://schemas.microsoft.com/office/drawing/2014/main" id="{ACAF7707-34F7-4B1D-F7CC-C078C090D23B}"/>
              </a:ext>
            </a:extLst>
          </p:cNvPr>
          <p:cNvSpPr>
            <a:spLocks noGrp="1" noChangeArrowheads="1"/>
          </p:cNvSpPr>
          <p:nvPr>
            <p:ph type="title"/>
          </p:nvPr>
        </p:nvSpPr>
        <p:spPr/>
        <p:txBody>
          <a:bodyPr>
            <a:normAutofit/>
          </a:bodyPr>
          <a:lstStyle/>
          <a:p>
            <a:pPr eaLnBrk="1" hangingPunct="1"/>
            <a:r>
              <a:rPr lang="en-US" altLang="en-US" dirty="0"/>
              <a:t>Model-Based Clustering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2087B5-6129-F9AE-E256-FF630514BABE}"/>
                  </a:ext>
                </a:extLst>
              </p:cNvPr>
              <p:cNvSpPr>
                <a:spLocks noGrp="1"/>
              </p:cNvSpPr>
              <p:nvPr>
                <p:ph idx="1"/>
              </p:nvPr>
            </p:nvSpPr>
            <p:spPr/>
            <p:txBody>
              <a:bodyPr>
                <a:normAutofit fontScale="92500" lnSpcReduction="10000"/>
              </a:bodyPr>
              <a:lstStyle/>
              <a:p>
                <a:r>
                  <a:rPr lang="en-US" altLang="en-US" sz="2800" dirty="0">
                    <a:latin typeface="Arial" panose="020B0604020202020204" pitchFamily="34" charset="0"/>
                  </a:rPr>
                  <a:t>Since objects are assumed to be generated independently, for a data set D = {o</a:t>
                </a:r>
                <a:r>
                  <a:rPr lang="en-US" altLang="en-US" sz="2800" baseline="-25000" dirty="0">
                    <a:latin typeface="Arial" panose="020B0604020202020204" pitchFamily="34" charset="0"/>
                  </a:rPr>
                  <a:t>1</a:t>
                </a:r>
                <a:r>
                  <a:rPr lang="en-US" altLang="en-US" sz="2800" dirty="0">
                    <a:latin typeface="Arial" panose="020B0604020202020204" pitchFamily="34" charset="0"/>
                  </a:rPr>
                  <a:t>, …, o</a:t>
                </a:r>
                <a:r>
                  <a:rPr lang="en-US" altLang="en-US" sz="2800" baseline="-25000" dirty="0">
                    <a:latin typeface="Arial" panose="020B0604020202020204" pitchFamily="34" charset="0"/>
                  </a:rPr>
                  <a:t>n</a:t>
                </a:r>
                <a:r>
                  <a:rPr lang="en-US" altLang="en-US" sz="2800" dirty="0">
                    <a:latin typeface="Arial" panose="020B0604020202020204" pitchFamily="34" charset="0"/>
                  </a:rPr>
                  <a:t>}, we have, </a:t>
                </a:r>
                <a:br>
                  <a:rPr lang="en-US" altLang="en-US" sz="2800" dirty="0">
                    <a:latin typeface="Arial" panose="020B0604020202020204" pitchFamily="34" charset="0"/>
                  </a:rPr>
                </a:br>
                <a14:m>
                  <m:oMath xmlns:m="http://schemas.openxmlformats.org/officeDocument/2006/math">
                    <m:r>
                      <a:rPr lang="en-CA" altLang="en-US" sz="2800" b="0" i="1" smtClean="0">
                        <a:latin typeface="Cambria Math" panose="02040503050406030204" pitchFamily="18" charset="0"/>
                      </a:rPr>
                      <m:t>𝑃</m:t>
                    </m:r>
                    <m:d>
                      <m:dPr>
                        <m:ctrlPr>
                          <a:rPr lang="en-CA" altLang="en-US" sz="2800" b="0" i="1" smtClean="0">
                            <a:latin typeface="Cambria Math" panose="02040503050406030204" pitchFamily="18" charset="0"/>
                          </a:rPr>
                        </m:ctrlPr>
                      </m:dPr>
                      <m:e>
                        <m:r>
                          <a:rPr lang="en-CA" altLang="en-US" sz="2800" b="0" i="1" smtClean="0">
                            <a:latin typeface="Cambria Math" panose="02040503050406030204" pitchFamily="18" charset="0"/>
                          </a:rPr>
                          <m:t>𝐷</m:t>
                        </m:r>
                      </m:e>
                      <m:e>
                        <m:r>
                          <a:rPr lang="en-CA" altLang="en-US" sz="2800" b="0" i="1" smtClean="0">
                            <a:latin typeface="Cambria Math" panose="02040503050406030204" pitchFamily="18" charset="0"/>
                          </a:rPr>
                          <m:t>𝐶</m:t>
                        </m:r>
                      </m:e>
                    </m:d>
                    <m:r>
                      <a:rPr lang="en-CA" altLang="en-US" sz="2800" b="0" i="1" smtClean="0">
                        <a:latin typeface="Cambria Math" panose="02040503050406030204" pitchFamily="18" charset="0"/>
                      </a:rPr>
                      <m:t>=</m:t>
                    </m:r>
                    <m:nary>
                      <m:naryPr>
                        <m:chr m:val="∏"/>
                        <m:ctrlPr>
                          <a:rPr lang="en-CA" altLang="en-US" sz="2800" b="0" i="1" smtClean="0">
                            <a:latin typeface="Cambria Math" panose="02040503050406030204" pitchFamily="18" charset="0"/>
                          </a:rPr>
                        </m:ctrlPr>
                      </m:naryPr>
                      <m:sub>
                        <m:r>
                          <m:rPr>
                            <m:brk m:alnAt="23"/>
                          </m:rPr>
                          <a:rPr lang="en-CA" altLang="en-US" sz="2800" b="0" i="1" smtClean="0">
                            <a:latin typeface="Cambria Math" panose="02040503050406030204" pitchFamily="18" charset="0"/>
                          </a:rPr>
                          <m:t>𝑖</m:t>
                        </m:r>
                        <m:r>
                          <a:rPr lang="en-CA" altLang="en-US" sz="2800" b="0" i="1" smtClean="0">
                            <a:latin typeface="Cambria Math" panose="02040503050406030204" pitchFamily="18" charset="0"/>
                          </a:rPr>
                          <m:t>=1</m:t>
                        </m:r>
                      </m:sub>
                      <m:sup>
                        <m:r>
                          <a:rPr lang="en-CA" altLang="en-US" sz="2800" b="0" i="1" smtClean="0">
                            <a:latin typeface="Cambria Math" panose="02040503050406030204" pitchFamily="18" charset="0"/>
                          </a:rPr>
                          <m:t>𝑛</m:t>
                        </m:r>
                      </m:sup>
                      <m:e>
                        <m:r>
                          <a:rPr lang="en-CA" altLang="en-US" sz="2800" b="0" i="1" smtClean="0">
                            <a:latin typeface="Cambria Math" panose="02040503050406030204" pitchFamily="18" charset="0"/>
                          </a:rPr>
                          <m:t>𝑃</m:t>
                        </m:r>
                        <m:d>
                          <m:dPr>
                            <m:ctrlPr>
                              <a:rPr lang="en-CA" altLang="en-US" sz="2800" b="0" i="1" smtClean="0">
                                <a:latin typeface="Cambria Math" panose="02040503050406030204" pitchFamily="18" charset="0"/>
                              </a:rPr>
                            </m:ctrlPr>
                          </m:dPr>
                          <m:e>
                            <m:sSub>
                              <m:sSubPr>
                                <m:ctrlPr>
                                  <a:rPr lang="en-CA" altLang="en-US" sz="2800" b="0" i="1" smtClean="0">
                                    <a:latin typeface="Cambria Math" panose="02040503050406030204" pitchFamily="18" charset="0"/>
                                  </a:rPr>
                                </m:ctrlPr>
                              </m:sSubPr>
                              <m:e>
                                <m:r>
                                  <a:rPr lang="en-CA" altLang="en-US" sz="2800" b="0" i="1" smtClean="0">
                                    <a:latin typeface="Cambria Math" panose="02040503050406030204" pitchFamily="18" charset="0"/>
                                  </a:rPr>
                                  <m:t>𝑜</m:t>
                                </m:r>
                              </m:e>
                              <m:sub>
                                <m:r>
                                  <a:rPr lang="en-CA" altLang="en-US" sz="2800" b="0" i="1" smtClean="0">
                                    <a:latin typeface="Cambria Math" panose="02040503050406030204" pitchFamily="18" charset="0"/>
                                  </a:rPr>
                                  <m:t>𝑖</m:t>
                                </m:r>
                              </m:sub>
                            </m:sSub>
                          </m:e>
                          <m:e>
                            <m:r>
                              <a:rPr lang="en-CA" altLang="en-US" sz="2800" b="0" i="1" smtClean="0">
                                <a:latin typeface="Cambria Math" panose="02040503050406030204" pitchFamily="18" charset="0"/>
                              </a:rPr>
                              <m:t>𝐶</m:t>
                            </m:r>
                          </m:e>
                        </m:d>
                        <m:r>
                          <a:rPr lang="en-CA" altLang="en-US" sz="2800" b="0" i="1" smtClean="0">
                            <a:latin typeface="Cambria Math" panose="02040503050406030204" pitchFamily="18" charset="0"/>
                          </a:rPr>
                          <m:t>=</m:t>
                        </m:r>
                        <m:nary>
                          <m:naryPr>
                            <m:chr m:val="∏"/>
                            <m:ctrlPr>
                              <a:rPr lang="en-CA" altLang="en-US" sz="2800" b="0" i="1" smtClean="0">
                                <a:latin typeface="Cambria Math" panose="02040503050406030204" pitchFamily="18" charset="0"/>
                              </a:rPr>
                            </m:ctrlPr>
                          </m:naryPr>
                          <m:sub>
                            <m:r>
                              <m:rPr>
                                <m:brk m:alnAt="23"/>
                              </m:rPr>
                              <a:rPr lang="en-CA" altLang="en-US" sz="2800" b="0" i="1" smtClean="0">
                                <a:latin typeface="Cambria Math" panose="02040503050406030204" pitchFamily="18" charset="0"/>
                              </a:rPr>
                              <m:t>𝑖</m:t>
                            </m:r>
                            <m:r>
                              <a:rPr lang="en-CA" altLang="en-US" sz="2800" b="0" i="1" smtClean="0">
                                <a:latin typeface="Cambria Math" panose="02040503050406030204" pitchFamily="18" charset="0"/>
                              </a:rPr>
                              <m:t>=1</m:t>
                            </m:r>
                          </m:sub>
                          <m:sup>
                            <m:r>
                              <a:rPr lang="en-CA" altLang="en-US" sz="2800" b="0" i="1" smtClean="0">
                                <a:latin typeface="Cambria Math" panose="02040503050406030204" pitchFamily="18" charset="0"/>
                              </a:rPr>
                              <m:t>𝑛</m:t>
                            </m:r>
                          </m:sup>
                          <m:e>
                            <m:nary>
                              <m:naryPr>
                                <m:chr m:val="∑"/>
                                <m:ctrlPr>
                                  <a:rPr lang="en-CA" altLang="en-US" sz="2800" b="0" i="1" smtClean="0">
                                    <a:latin typeface="Cambria Math" panose="02040503050406030204" pitchFamily="18" charset="0"/>
                                  </a:rPr>
                                </m:ctrlPr>
                              </m:naryPr>
                              <m:sub>
                                <m:r>
                                  <m:rPr>
                                    <m:brk m:alnAt="23"/>
                                  </m:rPr>
                                  <a:rPr lang="en-CA" altLang="en-US" sz="2800" b="0" i="1" smtClean="0">
                                    <a:latin typeface="Cambria Math" panose="02040503050406030204" pitchFamily="18" charset="0"/>
                                  </a:rPr>
                                  <m:t>𝑗</m:t>
                                </m:r>
                                <m:r>
                                  <a:rPr lang="en-CA" altLang="en-US" sz="2800" b="0" i="1" smtClean="0">
                                    <a:latin typeface="Cambria Math" panose="02040503050406030204" pitchFamily="18" charset="0"/>
                                  </a:rPr>
                                  <m:t>=1</m:t>
                                </m:r>
                              </m:sub>
                              <m:sup>
                                <m:r>
                                  <a:rPr lang="en-CA" altLang="en-US" sz="2800" b="0" i="1" smtClean="0">
                                    <a:latin typeface="Cambria Math" panose="02040503050406030204" pitchFamily="18" charset="0"/>
                                  </a:rPr>
                                  <m:t>𝑘</m:t>
                                </m:r>
                              </m:sup>
                              <m:e>
                                <m:sSub>
                                  <m:sSubPr>
                                    <m:ctrlPr>
                                      <a:rPr lang="en-CA" altLang="en-US" sz="2800" b="0" i="1" smtClean="0">
                                        <a:latin typeface="Cambria Math" panose="02040503050406030204" pitchFamily="18" charset="0"/>
                                      </a:rPr>
                                    </m:ctrlPr>
                                  </m:sSubPr>
                                  <m:e>
                                    <m:r>
                                      <a:rPr lang="en-CA" altLang="en-US" sz="2800" b="0" i="1" smtClean="0">
                                        <a:latin typeface="Cambria Math" panose="02040503050406030204" pitchFamily="18" charset="0"/>
                                      </a:rPr>
                                      <m:t>𝜔</m:t>
                                    </m:r>
                                  </m:e>
                                  <m:sub>
                                    <m:r>
                                      <a:rPr lang="en-CA" altLang="en-US" sz="2800" b="0" i="1" smtClean="0">
                                        <a:latin typeface="Cambria Math" panose="02040503050406030204" pitchFamily="18" charset="0"/>
                                      </a:rPr>
                                      <m:t>𝑗</m:t>
                                    </m:r>
                                  </m:sub>
                                </m:sSub>
                                <m:sSub>
                                  <m:sSubPr>
                                    <m:ctrlPr>
                                      <a:rPr lang="en-CA" altLang="en-US" sz="2800" b="0" i="1" smtClean="0">
                                        <a:latin typeface="Cambria Math" panose="02040503050406030204" pitchFamily="18" charset="0"/>
                                      </a:rPr>
                                    </m:ctrlPr>
                                  </m:sSubPr>
                                  <m:e>
                                    <m:r>
                                      <a:rPr lang="en-CA" altLang="en-US" sz="2800" b="0" i="1" smtClean="0">
                                        <a:latin typeface="Cambria Math" panose="02040503050406030204" pitchFamily="18" charset="0"/>
                                      </a:rPr>
                                      <m:t>𝑓</m:t>
                                    </m:r>
                                  </m:e>
                                  <m:sub>
                                    <m:r>
                                      <a:rPr lang="en-CA" altLang="en-US" sz="2800" b="0" i="1" smtClean="0">
                                        <a:latin typeface="Cambria Math" panose="02040503050406030204" pitchFamily="18" charset="0"/>
                                      </a:rPr>
                                      <m:t>𝑗</m:t>
                                    </m:r>
                                  </m:sub>
                                </m:sSub>
                                <m:d>
                                  <m:dPr>
                                    <m:ctrlPr>
                                      <a:rPr lang="en-CA" altLang="en-US" sz="2800" b="0" i="1" smtClean="0">
                                        <a:latin typeface="Cambria Math" panose="02040503050406030204" pitchFamily="18" charset="0"/>
                                      </a:rPr>
                                    </m:ctrlPr>
                                  </m:dPr>
                                  <m:e>
                                    <m:sSub>
                                      <m:sSubPr>
                                        <m:ctrlPr>
                                          <a:rPr lang="en-CA" altLang="en-US" sz="2800" b="0" i="1" smtClean="0">
                                            <a:latin typeface="Cambria Math" panose="02040503050406030204" pitchFamily="18" charset="0"/>
                                          </a:rPr>
                                        </m:ctrlPr>
                                      </m:sSubPr>
                                      <m:e>
                                        <m:r>
                                          <a:rPr lang="en-CA" altLang="en-US" sz="2800" b="0" i="1" smtClean="0">
                                            <a:latin typeface="Cambria Math" panose="02040503050406030204" pitchFamily="18" charset="0"/>
                                          </a:rPr>
                                          <m:t>𝑜</m:t>
                                        </m:r>
                                      </m:e>
                                      <m:sub>
                                        <m:r>
                                          <a:rPr lang="en-CA" altLang="en-US" sz="2800" b="0" i="1" smtClean="0">
                                            <a:latin typeface="Cambria Math" panose="02040503050406030204" pitchFamily="18" charset="0"/>
                                          </a:rPr>
                                          <m:t>𝑖</m:t>
                                        </m:r>
                                      </m:sub>
                                    </m:sSub>
                                  </m:e>
                                </m:d>
                              </m:e>
                            </m:nary>
                          </m:e>
                        </m:nary>
                      </m:e>
                    </m:nary>
                  </m:oMath>
                </a14:m>
                <a:endParaRPr lang="en-US" altLang="en-US" sz="2800" dirty="0">
                  <a:latin typeface="Arial" panose="020B0604020202020204" pitchFamily="34" charset="0"/>
                </a:endParaRPr>
              </a:p>
              <a:p>
                <a:pPr>
                  <a:lnSpc>
                    <a:spcPct val="110000"/>
                  </a:lnSpc>
                </a:pPr>
                <a:r>
                  <a:rPr lang="en-US" altLang="en-US" sz="2800" dirty="0">
                    <a:latin typeface="Arial" panose="020B0604020202020204" pitchFamily="34" charset="0"/>
                  </a:rPr>
                  <a:t>Task: Find a set </a:t>
                </a:r>
                <a:r>
                  <a:rPr lang="en-US" altLang="en-US" sz="2800" i="1" dirty="0">
                    <a:latin typeface="Arial" panose="020B0604020202020204" pitchFamily="34" charset="0"/>
                  </a:rPr>
                  <a:t>C </a:t>
                </a:r>
                <a:r>
                  <a:rPr lang="en-US" altLang="en-US" sz="2800" dirty="0">
                    <a:latin typeface="Arial" panose="020B0604020202020204" pitchFamily="34" charset="0"/>
                  </a:rPr>
                  <a:t>of </a:t>
                </a:r>
                <a:r>
                  <a:rPr lang="en-US" altLang="en-US" sz="2800" i="1" dirty="0">
                    <a:latin typeface="Arial" panose="020B0604020202020204" pitchFamily="34" charset="0"/>
                  </a:rPr>
                  <a:t>k </a:t>
                </a:r>
                <a:r>
                  <a:rPr lang="en-US" altLang="en-US" sz="2800" dirty="0">
                    <a:latin typeface="Arial" panose="020B0604020202020204" pitchFamily="34" charset="0"/>
                  </a:rPr>
                  <a:t>probabilistic clusters such that </a:t>
                </a:r>
                <a:r>
                  <a:rPr lang="en-US" altLang="en-US" sz="2800" i="1" dirty="0">
                    <a:latin typeface="Arial" panose="020B0604020202020204" pitchFamily="34" charset="0"/>
                  </a:rPr>
                  <a:t>P</a:t>
                </a:r>
                <a:r>
                  <a:rPr lang="en-US" altLang="en-US" sz="2800" dirty="0">
                    <a:latin typeface="Arial" panose="020B0604020202020204" pitchFamily="34" charset="0"/>
                  </a:rPr>
                  <a:t>(</a:t>
                </a:r>
                <a:r>
                  <a:rPr lang="en-US" altLang="en-US" sz="2800" i="1" dirty="0">
                    <a:latin typeface="Arial" panose="020B0604020202020204" pitchFamily="34" charset="0"/>
                  </a:rPr>
                  <a:t>D|</a:t>
                </a:r>
                <a:r>
                  <a:rPr lang="en-US" altLang="en-US" sz="2800" b="1" i="1" dirty="0">
                    <a:latin typeface="Arial" panose="020B0604020202020204" pitchFamily="34" charset="0"/>
                  </a:rPr>
                  <a:t>C</a:t>
                </a:r>
                <a:r>
                  <a:rPr lang="en-US" altLang="en-US" sz="2800" dirty="0">
                    <a:latin typeface="Arial" panose="020B0604020202020204" pitchFamily="34" charset="0"/>
                  </a:rPr>
                  <a:t>) is maximized</a:t>
                </a:r>
              </a:p>
              <a:p>
                <a:r>
                  <a:rPr lang="en-US" altLang="en-US" sz="2800" dirty="0">
                    <a:latin typeface="Arial" panose="020B0604020202020204" pitchFamily="34" charset="0"/>
                  </a:rPr>
                  <a:t>However, maximizing </a:t>
                </a:r>
                <a:r>
                  <a:rPr lang="en-US" altLang="en-US" sz="2800" i="1" dirty="0">
                    <a:latin typeface="Arial" panose="020B0604020202020204" pitchFamily="34" charset="0"/>
                  </a:rPr>
                  <a:t>P</a:t>
                </a:r>
                <a:r>
                  <a:rPr lang="en-US" altLang="en-US" sz="2800" dirty="0">
                    <a:latin typeface="Arial" panose="020B0604020202020204" pitchFamily="34" charset="0"/>
                  </a:rPr>
                  <a:t>(</a:t>
                </a:r>
                <a:r>
                  <a:rPr lang="en-US" altLang="en-US" sz="2800" i="1" dirty="0">
                    <a:latin typeface="Arial" panose="020B0604020202020204" pitchFamily="34" charset="0"/>
                  </a:rPr>
                  <a:t>D|</a:t>
                </a:r>
                <a:r>
                  <a:rPr lang="en-US" altLang="en-US" sz="2800" b="1" i="1" dirty="0">
                    <a:latin typeface="Arial" panose="020B0604020202020204" pitchFamily="34" charset="0"/>
                  </a:rPr>
                  <a:t>C</a:t>
                </a:r>
                <a:r>
                  <a:rPr lang="en-US" altLang="en-US" sz="2800" dirty="0">
                    <a:latin typeface="Arial" panose="020B0604020202020204" pitchFamily="34" charset="0"/>
                  </a:rPr>
                  <a:t>) is often intractable since the probability density function of a cluster can take an arbitrarily complicated form</a:t>
                </a:r>
              </a:p>
              <a:p>
                <a:r>
                  <a:rPr lang="en-US" altLang="en-US" sz="2800" dirty="0">
                    <a:latin typeface="Arial" panose="020B0604020202020204" pitchFamily="34" charset="0"/>
                  </a:rPr>
                  <a:t>To make it computationally feasible (as a compromise), assume the probability density functions being some parameterized distributions</a:t>
                </a:r>
              </a:p>
              <a:p>
                <a:endParaRPr lang="en-US" dirty="0"/>
              </a:p>
            </p:txBody>
          </p:sp>
        </mc:Choice>
        <mc:Fallback xmlns="">
          <p:sp>
            <p:nvSpPr>
              <p:cNvPr id="4" name="Content Placeholder 3">
                <a:extLst>
                  <a:ext uri="{FF2B5EF4-FFF2-40B4-BE49-F238E27FC236}">
                    <a16:creationId xmlns:a16="http://schemas.microsoft.com/office/drawing/2014/main" id="{5B2087B5-6129-F9AE-E256-FF630514BABE}"/>
                  </a:ext>
                </a:extLst>
              </p:cNvPr>
              <p:cNvSpPr>
                <a:spLocks noGrp="1" noRot="1" noChangeAspect="1" noMove="1" noResize="1" noEditPoints="1" noAdjustHandles="1" noChangeArrowheads="1" noChangeShapeType="1" noTextEdit="1"/>
              </p:cNvSpPr>
              <p:nvPr>
                <p:ph idx="1"/>
              </p:nvPr>
            </p:nvSpPr>
            <p:spPr>
              <a:blipFill>
                <a:blip r:embed="rId3"/>
                <a:stretch>
                  <a:fillRect l="-965" t="-18023" r="-1809"/>
                </a:stretch>
              </a:blipFill>
            </p:spPr>
            <p:txBody>
              <a:bodyPr/>
              <a:lstStyle/>
              <a:p>
                <a:r>
                  <a:rPr lang="en-US">
                    <a:noFill/>
                  </a:rPr>
                  <a:t> </a:t>
                </a:r>
              </a:p>
            </p:txBody>
          </p:sp>
        </mc:Fallback>
      </mc:AlternateContent>
      <p:pic>
        <p:nvPicPr>
          <p:cNvPr id="36871" name="Picture 8">
            <a:extLst>
              <a:ext uri="{FF2B5EF4-FFF2-40B4-BE49-F238E27FC236}">
                <a16:creationId xmlns:a16="http://schemas.microsoft.com/office/drawing/2014/main" id="{99D57FAC-6C1A-0522-629D-3A3E90317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537" y="553412"/>
            <a:ext cx="425926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F5C353F-4B88-A8A3-F9FE-C5533D486AB1}"/>
              </a:ext>
            </a:extLst>
          </p:cNvPr>
          <p:cNvSpPr>
            <a:spLocks noGrp="1"/>
          </p:cNvSpPr>
          <p:nvPr>
            <p:ph type="sldNum" sz="quarter" idx="12"/>
          </p:nvPr>
        </p:nvSpPr>
        <p:spPr/>
        <p:txBody>
          <a:bodyPr/>
          <a:lstStyle/>
          <a:p>
            <a:fld id="{3576EC27-B82E-E143-A339-DE4537CE5FC3}" type="slidenum">
              <a:rPr lang="en-US" smtClean="0"/>
              <a:t>9</a:t>
            </a:fld>
            <a:endParaRPr lang="en-US"/>
          </a:p>
        </p:txBody>
      </p:sp>
    </p:spTree>
    <p:extLst>
      <p:ext uri="{BB962C8B-B14F-4D97-AF65-F5344CB8AC3E}">
        <p14:creationId xmlns:p14="http://schemas.microsoft.com/office/powerpoint/2010/main" val="4071770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1372</TotalTime>
  <Words>5044</Words>
  <Application>Microsoft Office PowerPoint</Application>
  <PresentationFormat>寬螢幕</PresentationFormat>
  <Paragraphs>542</Paragraphs>
  <Slides>66</Slides>
  <Notes>42</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66</vt:i4>
      </vt:variant>
    </vt:vector>
  </HeadingPairs>
  <TitlesOfParts>
    <vt:vector size="75" baseType="lpstr">
      <vt:lpstr>Arial</vt:lpstr>
      <vt:lpstr>Calibri</vt:lpstr>
      <vt:lpstr>Calibri Light</vt:lpstr>
      <vt:lpstr>Cambria Math</vt:lpstr>
      <vt:lpstr>Tahoma</vt:lpstr>
      <vt:lpstr>Times New Roman</vt:lpstr>
      <vt:lpstr>Wingdings</vt:lpstr>
      <vt:lpstr>Office Theme</vt:lpstr>
      <vt:lpstr>Visio</vt:lpstr>
      <vt:lpstr>Chapter 9 Cluster Analysis: Advanced Methods</vt:lpstr>
      <vt:lpstr>Outline</vt:lpstr>
      <vt:lpstr>Outline</vt:lpstr>
      <vt:lpstr>Fuzzy Set and Fuzzy Cluster</vt:lpstr>
      <vt:lpstr>Fuzzy (Soft) Clustering</vt:lpstr>
      <vt:lpstr>Probabilistic Model-Based Clustering</vt:lpstr>
      <vt:lpstr>Probabilistic Model-Based Clustering</vt:lpstr>
      <vt:lpstr>Model-Based Clustering</vt:lpstr>
      <vt:lpstr>Model-Based Clustering</vt:lpstr>
      <vt:lpstr>Univariate Gaussian Mixture Model</vt:lpstr>
      <vt:lpstr>Univariate Gaussian Mixture Model</vt:lpstr>
      <vt:lpstr>The EM (Expectation Maximization) Algorithm</vt:lpstr>
      <vt:lpstr>Fuzzy Clustering Using the EM Algorithm: Example</vt:lpstr>
      <vt:lpstr>Fuzzy Clustering Using the EM Algorithm: Example</vt:lpstr>
      <vt:lpstr>Computing Mixture Models with EM</vt:lpstr>
      <vt:lpstr>Computing Mixture Models with EM</vt:lpstr>
      <vt:lpstr>Advantages and Disadvantages of Mixture Models</vt:lpstr>
      <vt:lpstr>Outline</vt:lpstr>
      <vt:lpstr>Motivation Example</vt:lpstr>
      <vt:lpstr>Curse of Dimensionality</vt:lpstr>
      <vt:lpstr>High-dimensional Clustering Models</vt:lpstr>
      <vt:lpstr>Categorization of High-dimensional Clustering Methods</vt:lpstr>
      <vt:lpstr>Subspace Clustering: Subspace Search Methods</vt:lpstr>
      <vt:lpstr>Example of CLIQUE: Density and Grid-Based Subspace Clustering  </vt:lpstr>
      <vt:lpstr>CLIQUE Illustration</vt:lpstr>
      <vt:lpstr>PROCLUS: A Projected Clustering Method</vt:lpstr>
      <vt:lpstr>Arbitrarily Oriented Subspace Approaches</vt:lpstr>
      <vt:lpstr>Outline</vt:lpstr>
      <vt:lpstr>Bi-Clustering Methods</vt:lpstr>
      <vt:lpstr>Bi-Clustering Methods</vt:lpstr>
      <vt:lpstr>Types of Bi-clusters</vt:lpstr>
      <vt:lpstr>Bi-Clustering Methods</vt:lpstr>
      <vt:lpstr>Bi-Clustering for Micro-Array Data Analysis</vt:lpstr>
      <vt:lpstr>δ-Bi-Cluster</vt:lpstr>
      <vt:lpstr>δ-Bi-Cluster</vt:lpstr>
      <vt:lpstr>The δ-Cluster Algorithm</vt:lpstr>
      <vt:lpstr>The δ-Cluster Algorithm</vt:lpstr>
      <vt:lpstr>δ-pCluster </vt:lpstr>
      <vt:lpstr>δ-pCluster </vt:lpstr>
      <vt:lpstr>MaPle: Efficient Enumeration of δ-pClusters</vt:lpstr>
      <vt:lpstr>Outline</vt:lpstr>
      <vt:lpstr>Dimensionality-Reduction Methods</vt:lpstr>
      <vt:lpstr>Dimensionality Reduction Methods</vt:lpstr>
      <vt:lpstr>High-Dimensional Clustering by Nonnegative Matrix Factorization (NMF) </vt:lpstr>
      <vt:lpstr>Spectral Clustering Methods</vt:lpstr>
      <vt:lpstr>Spectral Clustering:  The Ng-Jordan-Weiss (NJW) Algorithm</vt:lpstr>
      <vt:lpstr>Spectral Clustering: Illustration and Comments</vt:lpstr>
      <vt:lpstr>Spectral Clustering: Illustration and Comments</vt:lpstr>
      <vt:lpstr>Outline</vt:lpstr>
      <vt:lpstr>Clustering Graphs and Network Data</vt:lpstr>
      <vt:lpstr>Similarity Measure (I):  Geodesic Distance</vt:lpstr>
      <vt:lpstr>SimRank: Similarity Based on Random Walk and Structural Context</vt:lpstr>
      <vt:lpstr>Similarity Based on Random Walk in a Strongly Connected Component</vt:lpstr>
      <vt:lpstr>Graph Clustering: Sparsest Cut</vt:lpstr>
      <vt:lpstr>Graph Clustering: Sparsest Cut</vt:lpstr>
      <vt:lpstr>Graph Clustering: Challenges of Finding Good Cuts</vt:lpstr>
      <vt:lpstr>Two Approaches for Graph Clustering</vt:lpstr>
      <vt:lpstr>SCAN: Density-Based Clustering of Networks</vt:lpstr>
      <vt:lpstr>A Social Network Model</vt:lpstr>
      <vt:lpstr>Structure Similarity</vt:lpstr>
      <vt:lpstr>Outline</vt:lpstr>
      <vt:lpstr>Clustering with Partially Labeled Data</vt:lpstr>
      <vt:lpstr>Semisupervised Clustering on Partially Labeled Data</vt:lpstr>
      <vt:lpstr>Pairwise Constraints</vt:lpstr>
      <vt:lpstr>The COP-k-Means Algorithm</vt:lpstr>
      <vt:lpstr>Other Types of Background Knowledge for Semisupervised Clustering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9 Cluster Analysis: Advanced Methods</dc:title>
  <dc:creator>Jian Pei</dc:creator>
  <cp:lastModifiedBy>Chris Wang</cp:lastModifiedBy>
  <cp:revision>37</cp:revision>
  <dcterms:created xsi:type="dcterms:W3CDTF">2023-05-27T19:03:14Z</dcterms:created>
  <dcterms:modified xsi:type="dcterms:W3CDTF">2025-12-01T06:08:10Z</dcterms:modified>
</cp:coreProperties>
</file>